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4"/>
    <p:sldMasterId id="2147483761" r:id="rId5"/>
  </p:sldMasterIdLst>
  <p:notesMasterIdLst>
    <p:notesMasterId r:id="rId15"/>
  </p:notesMasterIdLst>
  <p:sldIdLst>
    <p:sldId id="257" r:id="rId6"/>
    <p:sldId id="261" r:id="rId7"/>
    <p:sldId id="268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is-I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8901"/>
    <a:srgbClr val="2ABAD9"/>
    <a:srgbClr val="84A919"/>
    <a:srgbClr val="AFC769"/>
    <a:srgbClr val="F7B25A"/>
    <a:srgbClr val="74D2E6"/>
    <a:srgbClr val="C171C4"/>
    <a:srgbClr val="9813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69527" autoAdjust="0"/>
  </p:normalViewPr>
  <p:slideViewPr>
    <p:cSldViewPr snapToGrid="0" showGuides="1">
      <p:cViewPr varScale="1">
        <p:scale>
          <a:sx n="60" d="100"/>
          <a:sy n="60" d="100"/>
        </p:scale>
        <p:origin x="1550" y="48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wmf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s-I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5F0180-70A2-4266-A1B5-15BBAEC18850}" type="datetimeFigureOut">
              <a:rPr lang="is-IS" smtClean="0"/>
              <a:t>28.11.2018</a:t>
            </a:fld>
            <a:endParaRPr lang="is-I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s-I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s-I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6E9E4-44F9-499D-BDF9-04E12C9856DC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403525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/>
              <a:t>W</a:t>
            </a:r>
            <a:r>
              <a:rPr lang="is-IS" baseline="0" dirty="0"/>
              <a:t>e are here to tell you a little bit about our operations and how our services can benefit your company</a:t>
            </a:r>
            <a:endParaRPr lang="is-IS" dirty="0"/>
          </a:p>
          <a:p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5C6001-301F-485E-8302-F4024F191293}" type="slidenum">
              <a:rPr kumimoji="0" lang="is-I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04048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Hingað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hafa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útgáfustýringarkerfi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hýst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miðlæg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notuð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gegnum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client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tól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breytir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þessari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hugsun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útgáfustýringin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í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heild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dreif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milli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þjóna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jafnvel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notanda.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Þetta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dregur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áhættu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á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tapaðri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vinnu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auk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þess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gefa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notandanum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aukið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frelsi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vinna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afurðir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í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bitum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Þetta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hefur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líka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góð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áhrif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á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hraða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þarf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nær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aldrei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tala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miðlægan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þjón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gefur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þér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færi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á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vinna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ótengd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útgáfutólið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sjálft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á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meðan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GitHub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hvort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eða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off premise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miðlægur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dreifingaraðili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fyrir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hyrslurnar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GitHub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sér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m.a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aðgangsstýringu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gefur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yfirsýn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yfir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framlag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notanda,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heldur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vandamál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útgáfusögu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o.fl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Notum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aðallega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bash í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námskeiðinu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góða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tilfinningu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fyrir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git.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Mörg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GUI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tól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í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boði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TortoiseGit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einfaldasta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skrefið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fyrir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koma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Subversion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umhverfinu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Auk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þess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mjög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notendavænt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stutt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tól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s-IS" dirty="0"/>
              <a:t>Fjölmörg IDE bjóða </a:t>
            </a:r>
            <a:r>
              <a:rPr lang="is-IS" dirty="0" err="1"/>
              <a:t>plugin</a:t>
            </a:r>
            <a:r>
              <a:rPr lang="is-IS" dirty="0"/>
              <a:t>. Þetta er allt sami hluturinn samt.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B614BAA-5558-4AF7-B12D-544FC12A41FA}" type="slidenum">
              <a:rPr kumimoji="0" lang="is-I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0856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dirty="0"/>
              <a:t>Allt námsefnið er á </a:t>
            </a:r>
            <a:r>
              <a:rPr lang="is-IS" dirty="0" err="1"/>
              <a:t>github</a:t>
            </a:r>
            <a:r>
              <a:rPr lang="is-IS" dirty="0"/>
              <a:t> undir slóðinni </a:t>
            </a:r>
            <a:r>
              <a:rPr lang="is-IS" dirty="0" err="1"/>
              <a:t>gummikalli</a:t>
            </a:r>
            <a:r>
              <a:rPr lang="is-IS" dirty="0"/>
              <a:t>/</a:t>
            </a:r>
            <a:r>
              <a:rPr lang="is-IS" dirty="0" err="1"/>
              <a:t>git</a:t>
            </a:r>
            <a:r>
              <a:rPr lang="is-IS" dirty="0"/>
              <a:t>-</a:t>
            </a:r>
            <a:r>
              <a:rPr lang="is-IS" dirty="0" err="1"/>
              <a:t>namskeid</a:t>
            </a:r>
            <a:r>
              <a:rPr lang="is-IS" dirty="0"/>
              <a:t>.</a:t>
            </a:r>
            <a:r>
              <a:rPr lang="is-IS" dirty="0" err="1"/>
              <a:t>git</a:t>
            </a:r>
            <a:endParaRPr lang="is-IS" dirty="0"/>
          </a:p>
          <a:p>
            <a:endParaRPr lang="is-IS" dirty="0"/>
          </a:p>
          <a:p>
            <a:r>
              <a:rPr lang="is-IS" dirty="0"/>
              <a:t>Með </a:t>
            </a:r>
            <a:r>
              <a:rPr lang="is-IS" dirty="0" err="1"/>
              <a:t>git</a:t>
            </a:r>
            <a:r>
              <a:rPr lang="is-IS" dirty="0"/>
              <a:t> </a:t>
            </a:r>
            <a:r>
              <a:rPr lang="is-IS" dirty="0" err="1"/>
              <a:t>clone</a:t>
            </a:r>
            <a:r>
              <a:rPr lang="is-IS" dirty="0"/>
              <a:t> þá sóttum við afrit af námsefninu. Ásamt allri sögu þess. Þ.e. Öllum þeim stöðum þar sem ég ákvað að gera </a:t>
            </a:r>
            <a:r>
              <a:rPr lang="is-IS" dirty="0" err="1"/>
              <a:t>commit</a:t>
            </a:r>
            <a:r>
              <a:rPr lang="is-IS" dirty="0"/>
              <a:t> meðan ég var að semja námsefnið.</a:t>
            </a:r>
          </a:p>
          <a:p>
            <a:endParaRPr lang="is-IS" dirty="0"/>
          </a:p>
          <a:p>
            <a:r>
              <a:rPr lang="is-IS" dirty="0" err="1"/>
              <a:t>Git</a:t>
            </a:r>
            <a:r>
              <a:rPr lang="is-IS" dirty="0"/>
              <a:t> –</a:t>
            </a:r>
            <a:r>
              <a:rPr lang="is-IS" dirty="0" err="1"/>
              <a:t>grep</a:t>
            </a:r>
            <a:r>
              <a:rPr lang="is-IS" dirty="0"/>
              <a:t> </a:t>
            </a:r>
            <a:r>
              <a:rPr lang="is-IS" dirty="0" err="1"/>
              <a:t>adda</a:t>
            </a:r>
            <a:r>
              <a:rPr lang="is-IS" dirty="0"/>
              <a:t> leitar í sögunni og birtir upplýsingar um </a:t>
            </a:r>
            <a:r>
              <a:rPr lang="is-IS" dirty="0" err="1"/>
              <a:t>commit</a:t>
            </a:r>
            <a:r>
              <a:rPr lang="is-IS" dirty="0"/>
              <a:t> með textanum „</a:t>
            </a:r>
            <a:r>
              <a:rPr lang="is-IS" dirty="0" err="1"/>
              <a:t>adda</a:t>
            </a:r>
            <a:r>
              <a:rPr lang="is-IS" dirty="0"/>
              <a:t>“.</a:t>
            </a:r>
          </a:p>
          <a:p>
            <a:endParaRPr lang="is-IS" dirty="0"/>
          </a:p>
          <a:p>
            <a:r>
              <a:rPr lang="is-IS" dirty="0"/>
              <a:t>Skipanir eru fjölmargar og vel skjalaðar á </a:t>
            </a:r>
            <a:r>
              <a:rPr lang="is-IS" dirty="0" err="1"/>
              <a:t>git</a:t>
            </a:r>
            <a:r>
              <a:rPr lang="is-IS" dirty="0"/>
              <a:t>-</a:t>
            </a:r>
            <a:r>
              <a:rPr lang="is-IS" dirty="0" err="1"/>
              <a:t>scm</a:t>
            </a:r>
            <a:r>
              <a:rPr lang="is-IS" dirty="0"/>
              <a:t>.</a:t>
            </a:r>
            <a:r>
              <a:rPr lang="is-IS" dirty="0" err="1"/>
              <a:t>com</a:t>
            </a:r>
            <a:r>
              <a:rPr lang="is-IS" dirty="0"/>
              <a:t>. Þumalputtareglan er líklega sú, að ef það er grunn aðgerð í Linux skel, þá er það örugglega hægt í </a:t>
            </a:r>
            <a:r>
              <a:rPr lang="is-IS" dirty="0" err="1"/>
              <a:t>Git</a:t>
            </a:r>
            <a:r>
              <a:rPr lang="is-IS" dirty="0"/>
              <a:t> </a:t>
            </a:r>
            <a:r>
              <a:rPr lang="is-IS" dirty="0" err="1"/>
              <a:t>Bash</a:t>
            </a:r>
            <a:r>
              <a:rPr lang="is-I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A6E9E4-44F9-499D-BDF9-04E12C9856DC}" type="slidenum">
              <a:rPr lang="is-IS" smtClean="0"/>
              <a:t>3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2950662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dirty="0" err="1"/>
              <a:t>Branch</a:t>
            </a:r>
            <a:r>
              <a:rPr lang="is-IS" dirty="0"/>
              <a:t> gefur þér leið til að búa til hliðarútgáfu af öllu og gera breytingar án þess að það hafi áhrif á master </a:t>
            </a:r>
            <a:r>
              <a:rPr lang="is-IS" dirty="0" err="1"/>
              <a:t>branch</a:t>
            </a:r>
            <a:r>
              <a:rPr lang="is-IS" dirty="0"/>
              <a:t>. </a:t>
            </a:r>
          </a:p>
          <a:p>
            <a:endParaRPr lang="is-IS" dirty="0"/>
          </a:p>
          <a:p>
            <a:r>
              <a:rPr lang="is-IS" dirty="0"/>
              <a:t>Skipunin </a:t>
            </a:r>
            <a:r>
              <a:rPr lang="is-IS" dirty="0" err="1"/>
              <a:t>checkout</a:t>
            </a:r>
            <a:r>
              <a:rPr lang="is-IS" dirty="0"/>
              <a:t> skiptir um </a:t>
            </a:r>
            <a:r>
              <a:rPr lang="is-IS" dirty="0" err="1"/>
              <a:t>branch</a:t>
            </a:r>
            <a:r>
              <a:rPr lang="is-IS" dirty="0"/>
              <a:t> –b býr til nýtt </a:t>
            </a:r>
            <a:r>
              <a:rPr lang="is-IS" dirty="0" err="1"/>
              <a:t>branch</a:t>
            </a:r>
            <a:r>
              <a:rPr lang="is-IS" dirty="0"/>
              <a:t>. Til að hoppa á milli þá getur þú alltaf gert </a:t>
            </a:r>
            <a:r>
              <a:rPr lang="is-IS" dirty="0" err="1"/>
              <a:t>checkout</a:t>
            </a:r>
            <a:r>
              <a:rPr lang="is-IS" dirty="0"/>
              <a:t> master (en ekki gera það, þú vinnur á þínu </a:t>
            </a:r>
            <a:r>
              <a:rPr lang="is-IS" dirty="0" err="1"/>
              <a:t>branch</a:t>
            </a:r>
            <a:r>
              <a:rPr lang="is-IS" dirty="0"/>
              <a:t> að mestu í þessu námskeiði).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B614BAA-5558-4AF7-B12D-544FC12A41FA}" type="slidenum">
              <a:rPr kumimoji="0" lang="is-I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5918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Stage,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undanfari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commit.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Munurinn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á staged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óhreinni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skrá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skrá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hefur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breytt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git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því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þegar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í staged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git snapshot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henni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mjög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mikilvægt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skilja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stage,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því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merkja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núverandi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útgáfu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skrá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næsta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commit.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breytir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henni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í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millitíðinni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hún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í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óbreyttri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mynd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næsta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commit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nema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add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(stage).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Þegar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breytingu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velur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þær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skrár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vilt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verði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hluti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næsta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commit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því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flytja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þær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í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stageing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svæði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B614BAA-5558-4AF7-B12D-544FC12A41FA}" type="slidenum">
              <a:rPr kumimoji="0" lang="is-I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0955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Þegar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commitar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ertu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taka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búin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bæta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stageing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svæðið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vista snapshot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öllum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kóða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lítur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mikilvægt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vita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commit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aðeins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þetta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snapshot í local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hyrslunni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í rotini á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möppunni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útgáfustýrt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git.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Þegar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committar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skránni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úr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verkefni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eitt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ertu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vista snapshot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því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í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stageing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svæði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Diff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samanburð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á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því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óhreynt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því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commitað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síðast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Þannig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ættir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sjá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í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óhreinni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skránni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7,8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9,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þú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commitaðir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bara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með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1-6.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B614BAA-5558-4AF7-B12D-544FC12A41FA}" type="slidenum">
              <a:rPr kumimoji="0" lang="is-I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5249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pride ourselves in being a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one-stop-shop for all your IT needs and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great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pleasure in providing our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customers with the best possible service, a diverse but integrated range of solutions and services, a competent and innovative professional staff, and proven managerial skills. 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B614BAA-5558-4AF7-B12D-544FC12A41FA}" type="slidenum">
              <a:rPr kumimoji="0" lang="is-I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031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pride ourselves in being a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one-stop-shop for all your IT needs and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great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pleasure in providing our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customers with the best possible service, a diverse but integrated range of solutions and services, a competent and innovative professional staff, and proven managerial skills. 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B614BAA-5558-4AF7-B12D-544FC12A41FA}" type="slidenum">
              <a:rPr kumimoji="0" lang="is-I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5525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pride ourselves in being a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one-stop-shop for all your IT needs and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great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pleasure in providing our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customers with the best possible service, a diverse but integrated range of solutions and services, a competent and innovative professional staff, and proven managerial skills. </a:t>
            </a:r>
            <a:endParaRPr lang="is-I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B614BAA-5558-4AF7-B12D-544FC12A41FA}" type="slidenum">
              <a:rPr kumimoji="0" lang="is-I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879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yrsta 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23C88F-DDB2-4E3C-828D-5801ECEF46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921355" y="1845825"/>
            <a:ext cx="4360519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921355" y="3605066"/>
            <a:ext cx="4100875" cy="627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6F0A3-53A1-4F90-BFBF-564C7AE417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20" y="5360527"/>
            <a:ext cx="1869176" cy="98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067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yrsta 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ABA51D-6E6F-4F14-9D15-7D3D320EAE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921355" y="1845825"/>
            <a:ext cx="4360519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921355" y="3605066"/>
            <a:ext cx="4100875" cy="627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6F0A3-53A1-4F90-BFBF-564C7AE417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20" y="5360527"/>
            <a:ext cx="1869176" cy="98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170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yrsta 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589C39-0C8E-409D-B2DF-690FBB853A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921355" y="1845825"/>
            <a:ext cx="4360519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921355" y="3605066"/>
            <a:ext cx="4100875" cy="627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6F0A3-53A1-4F90-BFBF-564C7AE417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20" y="5360527"/>
            <a:ext cx="1869176" cy="98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402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yrsta 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8E020E-C65C-43BF-83A3-9E0A78AD4A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921355" y="1845825"/>
            <a:ext cx="4360519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921355" y="3605066"/>
            <a:ext cx="4100875" cy="627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6F0A3-53A1-4F90-BFBF-564C7AE417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20" y="5360527"/>
            <a:ext cx="1869176" cy="98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6705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illikafl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36356" y="2601119"/>
            <a:ext cx="576113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48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36356" y="4170179"/>
            <a:ext cx="5761133" cy="165576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33FA47-9C60-46B1-BE40-2A2CFBC893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9889069" y="3982245"/>
            <a:ext cx="1597376" cy="12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020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llikafli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3517901" y="0"/>
            <a:ext cx="8674100" cy="6858000"/>
          </a:xfrm>
          <a:prstGeom prst="rect">
            <a:avLst/>
          </a:prstGeom>
          <a:gradFill>
            <a:gsLst>
              <a:gs pos="100000">
                <a:schemeClr val="accent1">
                  <a:lumMod val="45000"/>
                  <a:lumOff val="55000"/>
                  <a:alpha val="0"/>
                </a:schemeClr>
              </a:gs>
              <a:gs pos="36000">
                <a:schemeClr val="bg1">
                  <a:alpha val="84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B330173-A9BD-4B95-B4F5-E9F4D6FAF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36356" y="2601119"/>
            <a:ext cx="576113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48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4DC7119-0E64-43F9-B3EC-FE20A7EA44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36356" y="4170179"/>
            <a:ext cx="5761133" cy="165576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5372825-B666-4153-9AD2-E04D4A20731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9889069" y="3982245"/>
            <a:ext cx="1597376" cy="12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3787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llikafli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3517901" y="0"/>
            <a:ext cx="8674100" cy="6858000"/>
          </a:xfrm>
          <a:prstGeom prst="rect">
            <a:avLst/>
          </a:prstGeom>
          <a:gradFill>
            <a:gsLst>
              <a:gs pos="100000">
                <a:schemeClr val="accent1">
                  <a:lumMod val="45000"/>
                  <a:lumOff val="55000"/>
                  <a:alpha val="0"/>
                </a:schemeClr>
              </a:gs>
              <a:gs pos="37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CFB2304-A200-4AF6-A682-9701AB1687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36356" y="2601119"/>
            <a:ext cx="576113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48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8DE0CD43-7864-48D3-AA61-3DDFC6FAD0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36356" y="4170179"/>
            <a:ext cx="5761133" cy="165576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CC6F13-DE68-450E-BF8D-2C78A546196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9889069" y="3982245"/>
            <a:ext cx="1597376" cy="12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557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llikafli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22B2A9E-225F-435F-A644-539B32742F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578" y="1782675"/>
            <a:ext cx="576113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510701E-4A91-4B18-A29A-E8D80312D6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578" y="3351735"/>
            <a:ext cx="5761133" cy="165576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D24686-3E6B-4602-97CD-6CD14E1F13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6980" y="3163801"/>
            <a:ext cx="1597376" cy="12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9082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llikafli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CA0CE35-0D16-4C0A-A6D3-D476EF955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578" y="1782675"/>
            <a:ext cx="576113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A0E24AA-4C39-4255-9C6C-51822820E5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578" y="3351735"/>
            <a:ext cx="5761133" cy="165576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04A162-0148-4B2C-8A23-2F8DC36FC62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6980" y="3163801"/>
            <a:ext cx="1597376" cy="12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8185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llikafli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0" t="16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10800000">
            <a:off x="-3" y="0"/>
            <a:ext cx="4830419" cy="6858000"/>
          </a:xfrm>
          <a:prstGeom prst="rect">
            <a:avLst/>
          </a:prstGeom>
          <a:gradFill>
            <a:gsLst>
              <a:gs pos="100000">
                <a:schemeClr val="accent1">
                  <a:lumMod val="45000"/>
                  <a:lumOff val="55000"/>
                  <a:alpha val="0"/>
                </a:schemeClr>
              </a:gs>
              <a:gs pos="35000">
                <a:schemeClr val="bg1">
                  <a:alpha val="84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953DDA4-B6B8-43C5-BC0E-CE98A2FF95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578" y="580408"/>
            <a:ext cx="576113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56310568-D031-4E36-ACA7-701F6707D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578" y="2149468"/>
            <a:ext cx="5761133" cy="165576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6264464-4A70-4801-9A98-15742C35C48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6980" y="1961534"/>
            <a:ext cx="1597376" cy="12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4775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llikafli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10800000">
            <a:off x="-1" y="0"/>
            <a:ext cx="3585173" cy="6858000"/>
          </a:xfrm>
          <a:prstGeom prst="rect">
            <a:avLst/>
          </a:prstGeom>
          <a:gradFill>
            <a:gsLst>
              <a:gs pos="100000">
                <a:schemeClr val="accent1">
                  <a:lumMod val="45000"/>
                  <a:lumOff val="55000"/>
                  <a:alpha val="0"/>
                </a:schemeClr>
              </a:gs>
              <a:gs pos="40000">
                <a:schemeClr val="bg1">
                  <a:alpha val="62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8870CA9-7C3C-4679-A5B3-6FC0DA3A54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178" y="1092112"/>
            <a:ext cx="5192889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41067A-BFED-482C-BD91-7A52B0AF7E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8178" y="2661172"/>
            <a:ext cx="5192889" cy="165576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CDA2E9-DFC5-421E-B4EF-A957FC5A45E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0581" y="2473238"/>
            <a:ext cx="1439820" cy="12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97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ill og ef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60425"/>
            <a:ext cx="10515600" cy="711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33551"/>
            <a:ext cx="10515600" cy="4443412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B9DD94-2E5C-4676-8CAA-3281A1A668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6800"/>
          <a:stretch/>
        </p:blipFill>
        <p:spPr>
          <a:xfrm>
            <a:off x="0" y="0"/>
            <a:ext cx="12192000" cy="17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9729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3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75B0DF-9DFC-4E6D-ADCD-F899E156AA09}"/>
              </a:ext>
            </a:extLst>
          </p:cNvPr>
          <p:cNvSpPr/>
          <p:nvPr userDrawn="1"/>
        </p:nvSpPr>
        <p:spPr>
          <a:xfrm flipV="1"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Rectangle 6"/>
          <p:cNvSpPr/>
          <p:nvPr userDrawn="1"/>
        </p:nvSpPr>
        <p:spPr>
          <a:xfrm flipV="1">
            <a:off x="4632725" y="3283973"/>
            <a:ext cx="2958051" cy="753992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1596192" y="3283969"/>
            <a:ext cx="2958051" cy="753995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7699527" y="3283971"/>
            <a:ext cx="2958051" cy="753992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1767682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4789104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7880541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39217343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V="1">
            <a:off x="4632725" y="3283973"/>
            <a:ext cx="2958051" cy="753992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1596192" y="3283969"/>
            <a:ext cx="2958051" cy="753995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7699527" y="3283971"/>
            <a:ext cx="2958051" cy="753992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1767682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4789104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7880541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5174980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V="1">
            <a:off x="4632725" y="3283973"/>
            <a:ext cx="2958051" cy="753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1596192" y="3283969"/>
            <a:ext cx="2958051" cy="75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7699527" y="3283971"/>
            <a:ext cx="2958051" cy="753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1767682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4789104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7880541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33817315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4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BF7C424-85FA-406F-829C-3B6E57C1E1E5}"/>
              </a:ext>
            </a:extLst>
          </p:cNvPr>
          <p:cNvSpPr/>
          <p:nvPr userDrawn="1"/>
        </p:nvSpPr>
        <p:spPr>
          <a:xfrm flipV="1"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Rectangle 5"/>
          <p:cNvSpPr/>
          <p:nvPr userDrawn="1"/>
        </p:nvSpPr>
        <p:spPr>
          <a:xfrm flipV="1">
            <a:off x="6153489" y="3283971"/>
            <a:ext cx="2958051" cy="753992"/>
          </a:xfrm>
          <a:prstGeom prst="rect">
            <a:avLst/>
          </a:prstGeom>
          <a:solidFill>
            <a:srgbClr val="9813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Rectangle 6"/>
          <p:cNvSpPr/>
          <p:nvPr userDrawn="1"/>
        </p:nvSpPr>
        <p:spPr>
          <a:xfrm flipV="1">
            <a:off x="3097907" y="3283973"/>
            <a:ext cx="2958051" cy="753992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61375" y="3283969"/>
            <a:ext cx="2958051" cy="753995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9199547" y="3283971"/>
            <a:ext cx="2958051" cy="753992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232865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3254285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>
          <a:xfrm>
            <a:off x="6334502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9380561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361194286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6153489" y="3283971"/>
            <a:ext cx="2958051" cy="753992"/>
          </a:xfrm>
          <a:prstGeom prst="rect">
            <a:avLst/>
          </a:prstGeom>
          <a:solidFill>
            <a:srgbClr val="9813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Rectangle 6"/>
          <p:cNvSpPr/>
          <p:nvPr userDrawn="1"/>
        </p:nvSpPr>
        <p:spPr>
          <a:xfrm flipV="1">
            <a:off x="3097907" y="3283973"/>
            <a:ext cx="2958051" cy="753992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61375" y="3283969"/>
            <a:ext cx="2958051" cy="753995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9199547" y="3283971"/>
            <a:ext cx="2958051" cy="753992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232865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3254285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>
          <a:xfrm>
            <a:off x="6334502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9380561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3652434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6153489" y="3283971"/>
            <a:ext cx="2958051" cy="753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Rectangle 6"/>
          <p:cNvSpPr/>
          <p:nvPr userDrawn="1"/>
        </p:nvSpPr>
        <p:spPr>
          <a:xfrm flipV="1">
            <a:off x="3097907" y="3283973"/>
            <a:ext cx="2958051" cy="753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61375" y="3283969"/>
            <a:ext cx="2958051" cy="75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9199547" y="3283971"/>
            <a:ext cx="2958051" cy="753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232865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3254285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>
          <a:xfrm>
            <a:off x="6334502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9380561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5480161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5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A643DCE-AEF5-46BA-83D1-C7162A4522AB}"/>
              </a:ext>
            </a:extLst>
          </p:cNvPr>
          <p:cNvSpPr/>
          <p:nvPr userDrawn="1"/>
        </p:nvSpPr>
        <p:spPr>
          <a:xfrm flipV="1"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Rectangle 5"/>
          <p:cNvSpPr/>
          <p:nvPr userDrawn="1"/>
        </p:nvSpPr>
        <p:spPr>
          <a:xfrm flipV="1">
            <a:off x="7397609" y="3283971"/>
            <a:ext cx="2287603" cy="753992"/>
          </a:xfrm>
          <a:prstGeom prst="rect">
            <a:avLst/>
          </a:prstGeom>
          <a:solidFill>
            <a:srgbClr val="9813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Rectangle 6"/>
          <p:cNvSpPr/>
          <p:nvPr userDrawn="1"/>
        </p:nvSpPr>
        <p:spPr>
          <a:xfrm flipV="1">
            <a:off x="2506786" y="3283973"/>
            <a:ext cx="2287603" cy="753992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61376" y="3283969"/>
            <a:ext cx="2287603" cy="753995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9843021" y="3283971"/>
            <a:ext cx="2287603" cy="753992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61376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Rectangle 14"/>
          <p:cNvSpPr/>
          <p:nvPr userDrawn="1"/>
        </p:nvSpPr>
        <p:spPr>
          <a:xfrm flipV="1">
            <a:off x="4952199" y="3283971"/>
            <a:ext cx="2287603" cy="753992"/>
          </a:xfrm>
          <a:prstGeom prst="rect">
            <a:avLst/>
          </a:prstGeom>
          <a:solidFill>
            <a:srgbClr val="3030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Content Placeholder 2"/>
          <p:cNvSpPr>
            <a:spLocks noGrp="1"/>
          </p:cNvSpPr>
          <p:nvPr>
            <p:ph idx="14"/>
          </p:nvPr>
        </p:nvSpPr>
        <p:spPr>
          <a:xfrm>
            <a:off x="2506786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5"/>
          </p:nvPr>
        </p:nvSpPr>
        <p:spPr>
          <a:xfrm>
            <a:off x="4952197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6"/>
          </p:nvPr>
        </p:nvSpPr>
        <p:spPr>
          <a:xfrm>
            <a:off x="7397608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8"/>
          </p:nvPr>
        </p:nvSpPr>
        <p:spPr>
          <a:xfrm>
            <a:off x="9843017" y="3420915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10451248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7397609" y="3283971"/>
            <a:ext cx="2287603" cy="753992"/>
          </a:xfrm>
          <a:prstGeom prst="rect">
            <a:avLst/>
          </a:prstGeom>
          <a:solidFill>
            <a:srgbClr val="9813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Rectangle 6"/>
          <p:cNvSpPr/>
          <p:nvPr userDrawn="1"/>
        </p:nvSpPr>
        <p:spPr>
          <a:xfrm flipV="1">
            <a:off x="2506786" y="3283973"/>
            <a:ext cx="2287603" cy="753992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61376" y="3283969"/>
            <a:ext cx="2287603" cy="753995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9843021" y="3283971"/>
            <a:ext cx="2287603" cy="753992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61376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Rectangle 14"/>
          <p:cNvSpPr/>
          <p:nvPr userDrawn="1"/>
        </p:nvSpPr>
        <p:spPr>
          <a:xfrm flipV="1">
            <a:off x="4952199" y="3283971"/>
            <a:ext cx="2287603" cy="753992"/>
          </a:xfrm>
          <a:prstGeom prst="rect">
            <a:avLst/>
          </a:prstGeom>
          <a:solidFill>
            <a:srgbClr val="3030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Content Placeholder 2"/>
          <p:cNvSpPr>
            <a:spLocks noGrp="1"/>
          </p:cNvSpPr>
          <p:nvPr>
            <p:ph idx="14"/>
          </p:nvPr>
        </p:nvSpPr>
        <p:spPr>
          <a:xfrm>
            <a:off x="2506786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5"/>
          </p:nvPr>
        </p:nvSpPr>
        <p:spPr>
          <a:xfrm>
            <a:off x="4952197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6"/>
          </p:nvPr>
        </p:nvSpPr>
        <p:spPr>
          <a:xfrm>
            <a:off x="7397608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8"/>
          </p:nvPr>
        </p:nvSpPr>
        <p:spPr>
          <a:xfrm>
            <a:off x="9843017" y="3420915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5792656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7397609" y="3283971"/>
            <a:ext cx="2287603" cy="753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Rectangle 6"/>
          <p:cNvSpPr/>
          <p:nvPr userDrawn="1"/>
        </p:nvSpPr>
        <p:spPr>
          <a:xfrm flipV="1">
            <a:off x="2506786" y="3283973"/>
            <a:ext cx="2287603" cy="753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61376" y="3283969"/>
            <a:ext cx="2287603" cy="75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9843021" y="3283971"/>
            <a:ext cx="2287603" cy="753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61376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Rectangle 14"/>
          <p:cNvSpPr/>
          <p:nvPr userDrawn="1"/>
        </p:nvSpPr>
        <p:spPr>
          <a:xfrm flipV="1">
            <a:off x="4952199" y="3283971"/>
            <a:ext cx="2287603" cy="7539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Content Placeholder 2"/>
          <p:cNvSpPr>
            <a:spLocks noGrp="1"/>
          </p:cNvSpPr>
          <p:nvPr>
            <p:ph idx="14"/>
          </p:nvPr>
        </p:nvSpPr>
        <p:spPr>
          <a:xfrm>
            <a:off x="2506786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5"/>
          </p:nvPr>
        </p:nvSpPr>
        <p:spPr>
          <a:xfrm>
            <a:off x="4952197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6"/>
          </p:nvPr>
        </p:nvSpPr>
        <p:spPr>
          <a:xfrm>
            <a:off x="7397608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8"/>
          </p:nvPr>
        </p:nvSpPr>
        <p:spPr>
          <a:xfrm>
            <a:off x="9843017" y="3420915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14572183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anburður með tex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173901" y="138083"/>
            <a:ext cx="5869300" cy="6581832"/>
          </a:xfrm>
          <a:prstGeom prst="rect">
            <a:avLst/>
          </a:prstGeom>
          <a:solidFill>
            <a:srgbClr val="981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24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48799" y="138083"/>
            <a:ext cx="5907624" cy="6581835"/>
          </a:xfrm>
          <a:prstGeom prst="rect">
            <a:avLst/>
          </a:prstGeom>
          <a:solidFill>
            <a:srgbClr val="303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24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721029" y="1249177"/>
            <a:ext cx="4551171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6828296" y="1249177"/>
            <a:ext cx="4551171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721029" y="1960378"/>
            <a:ext cx="4551171" cy="39070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4"/>
          </p:nvPr>
        </p:nvSpPr>
        <p:spPr>
          <a:xfrm>
            <a:off x="6828297" y="1960378"/>
            <a:ext cx="4551171" cy="39070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827837" y="434975"/>
            <a:ext cx="4551363" cy="81438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720837" y="434975"/>
            <a:ext cx="4551363" cy="81438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95093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ill og ef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60425"/>
            <a:ext cx="10515600" cy="711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33551"/>
            <a:ext cx="10515600" cy="4443412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70738D-12AC-4265-B1F7-BBCCC51A2F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0800" y="138473"/>
            <a:ext cx="1209009" cy="634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70204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anburður þrigg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110" y="2045"/>
            <a:ext cx="12202111" cy="68559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797989" y="2833436"/>
            <a:ext cx="2596025" cy="647272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033058" y="2833436"/>
            <a:ext cx="2596025" cy="647272"/>
          </a:xfrm>
          <a:prstGeom prst="rect">
            <a:avLst/>
          </a:prstGeom>
          <a:solidFill>
            <a:srgbClr val="F38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7562912" y="2833436"/>
            <a:ext cx="2596025" cy="647272"/>
          </a:xfrm>
          <a:prstGeom prst="rect">
            <a:avLst/>
          </a:prstGeom>
          <a:solidFill>
            <a:srgbClr val="84A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Rectangle 10"/>
          <p:cNvSpPr/>
          <p:nvPr userDrawn="1"/>
        </p:nvSpPr>
        <p:spPr>
          <a:xfrm flipV="1">
            <a:off x="4797989" y="3541674"/>
            <a:ext cx="2596025" cy="370436"/>
          </a:xfrm>
          <a:prstGeom prst="rect">
            <a:avLst/>
          </a:prstGeom>
          <a:solidFill>
            <a:srgbClr val="2ABAD9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Rectangle 11"/>
          <p:cNvSpPr/>
          <p:nvPr userDrawn="1"/>
        </p:nvSpPr>
        <p:spPr>
          <a:xfrm flipV="1">
            <a:off x="7562912" y="3541674"/>
            <a:ext cx="2596025" cy="370436"/>
          </a:xfrm>
          <a:prstGeom prst="rect">
            <a:avLst/>
          </a:prstGeom>
          <a:solidFill>
            <a:srgbClr val="84A919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Rectangle 12"/>
          <p:cNvSpPr/>
          <p:nvPr userDrawn="1"/>
        </p:nvSpPr>
        <p:spPr>
          <a:xfrm flipV="1">
            <a:off x="2033057" y="3532079"/>
            <a:ext cx="2596025" cy="380031"/>
          </a:xfrm>
          <a:prstGeom prst="rect">
            <a:avLst/>
          </a:prstGeom>
          <a:solidFill>
            <a:srgbClr val="F38901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Content Placeholder 2"/>
          <p:cNvSpPr>
            <a:spLocks noGrp="1"/>
          </p:cNvSpPr>
          <p:nvPr>
            <p:ph idx="13"/>
          </p:nvPr>
        </p:nvSpPr>
        <p:spPr>
          <a:xfrm>
            <a:off x="2033057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4"/>
          </p:nvPr>
        </p:nvSpPr>
        <p:spPr>
          <a:xfrm>
            <a:off x="4797989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15"/>
          </p:nvPr>
        </p:nvSpPr>
        <p:spPr>
          <a:xfrm>
            <a:off x="7562912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16"/>
          </p:nvPr>
        </p:nvSpPr>
        <p:spPr>
          <a:xfrm>
            <a:off x="2033057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17"/>
          </p:nvPr>
        </p:nvSpPr>
        <p:spPr>
          <a:xfrm>
            <a:off x="4797989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8"/>
          </p:nvPr>
        </p:nvSpPr>
        <p:spPr>
          <a:xfrm>
            <a:off x="7562912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2033588" y="1871664"/>
            <a:ext cx="8188325" cy="80327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3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22750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anburður þriggja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110" y="2045"/>
            <a:ext cx="12202111" cy="68559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033058" y="2833436"/>
            <a:ext cx="2596025" cy="647272"/>
          </a:xfrm>
          <a:prstGeom prst="rect">
            <a:avLst/>
          </a:prstGeom>
          <a:solidFill>
            <a:srgbClr val="F38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Rectangle 12"/>
          <p:cNvSpPr/>
          <p:nvPr userDrawn="1"/>
        </p:nvSpPr>
        <p:spPr>
          <a:xfrm flipV="1">
            <a:off x="2033057" y="3532079"/>
            <a:ext cx="2596025" cy="380031"/>
          </a:xfrm>
          <a:prstGeom prst="rect">
            <a:avLst/>
          </a:prstGeom>
          <a:solidFill>
            <a:srgbClr val="F38901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Content Placeholder 2"/>
          <p:cNvSpPr>
            <a:spLocks noGrp="1"/>
          </p:cNvSpPr>
          <p:nvPr>
            <p:ph idx="13"/>
          </p:nvPr>
        </p:nvSpPr>
        <p:spPr>
          <a:xfrm>
            <a:off x="2033057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16"/>
          </p:nvPr>
        </p:nvSpPr>
        <p:spPr>
          <a:xfrm>
            <a:off x="2033057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977443" y="2833437"/>
            <a:ext cx="5244471" cy="10786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11488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anburður þriggja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110" y="2045"/>
            <a:ext cx="12202111" cy="68559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033058" y="2833436"/>
            <a:ext cx="2596025" cy="647272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Rectangle 12"/>
          <p:cNvSpPr/>
          <p:nvPr userDrawn="1"/>
        </p:nvSpPr>
        <p:spPr>
          <a:xfrm flipV="1">
            <a:off x="2033057" y="3532079"/>
            <a:ext cx="2596025" cy="380031"/>
          </a:xfrm>
          <a:prstGeom prst="rect">
            <a:avLst/>
          </a:prstGeom>
          <a:solidFill>
            <a:srgbClr val="2ABAD9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Content Placeholder 2"/>
          <p:cNvSpPr>
            <a:spLocks noGrp="1"/>
          </p:cNvSpPr>
          <p:nvPr>
            <p:ph idx="13"/>
          </p:nvPr>
        </p:nvSpPr>
        <p:spPr>
          <a:xfrm>
            <a:off x="2033057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16"/>
          </p:nvPr>
        </p:nvSpPr>
        <p:spPr>
          <a:xfrm>
            <a:off x="2033057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977443" y="2833437"/>
            <a:ext cx="5244471" cy="10786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65777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anburður þriggja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110" y="2045"/>
            <a:ext cx="12202111" cy="68559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033058" y="2833436"/>
            <a:ext cx="2596025" cy="647272"/>
          </a:xfrm>
          <a:prstGeom prst="rect">
            <a:avLst/>
          </a:prstGeom>
          <a:solidFill>
            <a:srgbClr val="84A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Rectangle 12"/>
          <p:cNvSpPr/>
          <p:nvPr userDrawn="1"/>
        </p:nvSpPr>
        <p:spPr>
          <a:xfrm flipV="1">
            <a:off x="2033057" y="3532079"/>
            <a:ext cx="2596025" cy="380031"/>
          </a:xfrm>
          <a:prstGeom prst="rect">
            <a:avLst/>
          </a:prstGeom>
          <a:solidFill>
            <a:srgbClr val="84A919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Content Placeholder 2"/>
          <p:cNvSpPr>
            <a:spLocks noGrp="1"/>
          </p:cNvSpPr>
          <p:nvPr>
            <p:ph idx="13"/>
          </p:nvPr>
        </p:nvSpPr>
        <p:spPr>
          <a:xfrm>
            <a:off x="2033057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16"/>
          </p:nvPr>
        </p:nvSpPr>
        <p:spPr>
          <a:xfrm>
            <a:off x="2033057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977443" y="2833437"/>
            <a:ext cx="5244471" cy="10786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3512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Orange/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F38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72458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Orange/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F38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807205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Blue/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36270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Blue/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21622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Green/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84A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862339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Green/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84A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3020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ill og ef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60425"/>
            <a:ext cx="10515600" cy="711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33551"/>
            <a:ext cx="10515600" cy="4443412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36281466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Purple/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981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125325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Purple/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981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38775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ptalning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362451" cy="6858000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delle SB" panose="02000503000000020004" pitchFamily="50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0881" y="2900177"/>
            <a:ext cx="3751071" cy="71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972049" y="1066801"/>
            <a:ext cx="6800851" cy="5110163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531364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ptalning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362451" cy="6858000"/>
          </a:xfrm>
          <a:prstGeom prst="rect">
            <a:avLst/>
          </a:prstGeom>
          <a:solidFill>
            <a:srgbClr val="84A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delle SB" panose="02000503000000020004" pitchFamily="50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0881" y="2900177"/>
            <a:ext cx="3751071" cy="71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972049" y="1066801"/>
            <a:ext cx="6800851" cy="5110163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342599468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ptalning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362451" cy="6858000"/>
          </a:xfrm>
          <a:prstGeom prst="rect">
            <a:avLst/>
          </a:prstGeom>
          <a:solidFill>
            <a:srgbClr val="F38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delle SB" panose="02000503000000020004" pitchFamily="50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0881" y="2900177"/>
            <a:ext cx="3751071" cy="71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972049" y="1066801"/>
            <a:ext cx="6800851" cy="5110163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39035974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ptalning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362451" cy="6858000"/>
          </a:xfrm>
          <a:prstGeom prst="rect">
            <a:avLst/>
          </a:prstGeom>
          <a:solidFill>
            <a:srgbClr val="981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delle SB" panose="02000503000000020004" pitchFamily="50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0881" y="2900177"/>
            <a:ext cx="3751071" cy="71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972049" y="1066801"/>
            <a:ext cx="6800851" cy="5110163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4939131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ptalning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36245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delle SB" panose="02000503000000020004" pitchFamily="50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0881" y="2900177"/>
            <a:ext cx="3751071" cy="71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972049" y="1066801"/>
            <a:ext cx="6800851" cy="5110163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322710433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xhyrning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>
            <a:off x="2" y="0"/>
            <a:ext cx="12191999" cy="6858000"/>
          </a:xfrm>
          <a:prstGeom prst="rect">
            <a:avLst/>
          </a:prstGeom>
          <a:solidFill>
            <a:srgbClr val="303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557" y="1470470"/>
            <a:ext cx="1351979" cy="15608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375" y="1463054"/>
            <a:ext cx="1351979" cy="15608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509" y="2601354"/>
            <a:ext cx="1351979" cy="15608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648" y="3734507"/>
            <a:ext cx="1351979" cy="15608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793" y="2608114"/>
            <a:ext cx="1351979" cy="15608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788" y="2594595"/>
            <a:ext cx="1351979" cy="156082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8544" y="3734507"/>
            <a:ext cx="1351979" cy="1560823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492126" y="2311400"/>
            <a:ext cx="5641975" cy="221773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7"/>
          </p:nvPr>
        </p:nvSpPr>
        <p:spPr>
          <a:xfrm>
            <a:off x="7284497" y="1940830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ext Placeholder 14"/>
          <p:cNvSpPr>
            <a:spLocks noGrp="1"/>
          </p:cNvSpPr>
          <p:nvPr>
            <p:ph type="body" sz="quarter" idx="28"/>
          </p:nvPr>
        </p:nvSpPr>
        <p:spPr>
          <a:xfrm>
            <a:off x="8598353" y="1940830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Text Placeholder 14"/>
          <p:cNvSpPr>
            <a:spLocks noGrp="1"/>
          </p:cNvSpPr>
          <p:nvPr>
            <p:ph type="body" sz="quarter" idx="29"/>
          </p:nvPr>
        </p:nvSpPr>
        <p:spPr>
          <a:xfrm>
            <a:off x="6631729" y="3077034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30"/>
          </p:nvPr>
        </p:nvSpPr>
        <p:spPr>
          <a:xfrm>
            <a:off x="7945584" y="3077034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31"/>
          </p:nvPr>
        </p:nvSpPr>
        <p:spPr>
          <a:xfrm>
            <a:off x="7284497" y="4201159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32"/>
          </p:nvPr>
        </p:nvSpPr>
        <p:spPr>
          <a:xfrm>
            <a:off x="8598353" y="4201159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Text Placeholder 14"/>
          <p:cNvSpPr>
            <a:spLocks noGrp="1"/>
          </p:cNvSpPr>
          <p:nvPr>
            <p:ph type="body" sz="quarter" idx="33"/>
          </p:nvPr>
        </p:nvSpPr>
        <p:spPr>
          <a:xfrm>
            <a:off x="9263765" y="3075289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990052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xhyrning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>
            <a:off x="2" y="0"/>
            <a:ext cx="12191999" cy="6858000"/>
          </a:xfrm>
          <a:prstGeom prst="rect">
            <a:avLst/>
          </a:prstGeom>
          <a:solidFill>
            <a:srgbClr val="303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7927" y="3711725"/>
            <a:ext cx="1351979" cy="15608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6427" y="1420010"/>
            <a:ext cx="1351979" cy="15608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161" y="1430003"/>
            <a:ext cx="1351979" cy="15608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511" y="304946"/>
            <a:ext cx="1351979" cy="15608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840" y="2551551"/>
            <a:ext cx="1351979" cy="156082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1388" y="4856785"/>
            <a:ext cx="1351979" cy="1560823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492126" y="2311400"/>
            <a:ext cx="6606765" cy="221773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7"/>
          </p:nvPr>
        </p:nvSpPr>
        <p:spPr>
          <a:xfrm>
            <a:off x="8310984" y="1901971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ext Placeholder 14"/>
          <p:cNvSpPr>
            <a:spLocks noGrp="1"/>
          </p:cNvSpPr>
          <p:nvPr>
            <p:ph type="body" sz="quarter" idx="28"/>
          </p:nvPr>
        </p:nvSpPr>
        <p:spPr>
          <a:xfrm>
            <a:off x="9639051" y="1901971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30"/>
          </p:nvPr>
        </p:nvSpPr>
        <p:spPr>
          <a:xfrm>
            <a:off x="10303915" y="3029187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31"/>
          </p:nvPr>
        </p:nvSpPr>
        <p:spPr>
          <a:xfrm>
            <a:off x="7657860" y="786907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32"/>
          </p:nvPr>
        </p:nvSpPr>
        <p:spPr>
          <a:xfrm>
            <a:off x="9659612" y="4199814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Text Placeholder 14"/>
          <p:cNvSpPr>
            <a:spLocks noGrp="1"/>
          </p:cNvSpPr>
          <p:nvPr>
            <p:ph type="body" sz="quarter" idx="33"/>
          </p:nvPr>
        </p:nvSpPr>
        <p:spPr>
          <a:xfrm>
            <a:off x="10327175" y="5348135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36" name="Picture 3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11" y="304946"/>
            <a:ext cx="1351979" cy="1560823"/>
          </a:xfrm>
          <a:prstGeom prst="rect">
            <a:avLst/>
          </a:prstGeom>
        </p:spPr>
      </p:pic>
      <p:sp>
        <p:nvSpPr>
          <p:cNvPr id="37" name="Text Placeholder 14"/>
          <p:cNvSpPr>
            <a:spLocks noGrp="1"/>
          </p:cNvSpPr>
          <p:nvPr>
            <p:ph type="body" sz="quarter" idx="34"/>
          </p:nvPr>
        </p:nvSpPr>
        <p:spPr>
          <a:xfrm>
            <a:off x="6314133" y="776914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100043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yrðing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4627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yrsta 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0996B7-819D-48C8-9B2B-47BBBD9029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921355" y="1845825"/>
            <a:ext cx="4360519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921355" y="3605066"/>
            <a:ext cx="4100875" cy="627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6F0A3-53A1-4F90-BFBF-564C7AE417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20" y="5360527"/>
            <a:ext cx="1869176" cy="98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9656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yrðing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04F31A-18E1-4DCA-92EA-8FC38BD177A8}"/>
              </a:ext>
            </a:extLst>
          </p:cNvPr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107440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yrðing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56964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yrðing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62D1C03-6440-4843-9B25-18AB25A2FBB9}"/>
              </a:ext>
            </a:extLst>
          </p:cNvPr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465169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yrðing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501575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yrðing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54E899-B7E6-4D34-AC89-91F8ECCCA8EA}"/>
              </a:ext>
            </a:extLst>
          </p:cNvPr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857585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yrðing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9813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09016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yrðing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95E0B4-FBB8-42E8-97FE-42742D2C3D6F}"/>
              </a:ext>
            </a:extLst>
          </p:cNvPr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9813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376090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110" y="2045"/>
            <a:ext cx="12202111" cy="68559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2" y="5068349"/>
            <a:ext cx="12191999" cy="4666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" y="3731353"/>
            <a:ext cx="12191999" cy="1282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995763" y="4085783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 dirty="0"/>
          </a:p>
        </p:txBody>
      </p:sp>
      <p:sp>
        <p:nvSpPr>
          <p:cNvPr id="18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2734281" y="4085783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/>
          </a:p>
        </p:txBody>
      </p:sp>
      <p:sp>
        <p:nvSpPr>
          <p:cNvPr id="19" name="Picture Placeholder 16"/>
          <p:cNvSpPr>
            <a:spLocks noGrp="1"/>
          </p:cNvSpPr>
          <p:nvPr>
            <p:ph type="pic" sz="quarter" idx="15"/>
          </p:nvPr>
        </p:nvSpPr>
        <p:spPr>
          <a:xfrm>
            <a:off x="4472798" y="4076792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/>
          </a:p>
        </p:txBody>
      </p:sp>
      <p:sp>
        <p:nvSpPr>
          <p:cNvPr id="20" name="Picture Placeholder 16"/>
          <p:cNvSpPr>
            <a:spLocks noGrp="1"/>
          </p:cNvSpPr>
          <p:nvPr>
            <p:ph type="pic" sz="quarter" idx="16"/>
          </p:nvPr>
        </p:nvSpPr>
        <p:spPr>
          <a:xfrm>
            <a:off x="6211314" y="4085783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/>
          </a:p>
        </p:txBody>
      </p:sp>
      <p:sp>
        <p:nvSpPr>
          <p:cNvPr id="21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7949831" y="4085783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/>
          </a:p>
        </p:txBody>
      </p:sp>
      <p:sp>
        <p:nvSpPr>
          <p:cNvPr id="22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9688349" y="4076792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/>
          </a:p>
        </p:txBody>
      </p:sp>
      <p:sp>
        <p:nvSpPr>
          <p:cNvPr id="23" name="Content Placeholder 2"/>
          <p:cNvSpPr>
            <a:spLocks noGrp="1"/>
          </p:cNvSpPr>
          <p:nvPr>
            <p:ph idx="19"/>
          </p:nvPr>
        </p:nvSpPr>
        <p:spPr>
          <a:xfrm>
            <a:off x="441096" y="5160570"/>
            <a:ext cx="3597504" cy="2641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0"/>
          </p:nvPr>
        </p:nvSpPr>
        <p:spPr>
          <a:xfrm>
            <a:off x="4180672" y="5160570"/>
            <a:ext cx="3597504" cy="2641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1"/>
          </p:nvPr>
        </p:nvSpPr>
        <p:spPr>
          <a:xfrm>
            <a:off x="7920248" y="5151517"/>
            <a:ext cx="3597504" cy="2641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2410261" y="1690688"/>
            <a:ext cx="8844951" cy="1573787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48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24188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yrsta 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6418" y="-60788"/>
            <a:ext cx="12204835" cy="6979579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77527" y="2884488"/>
            <a:ext cx="4704124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77527" y="4363244"/>
            <a:ext cx="4704125" cy="627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308389387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ill og ef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60425"/>
            <a:ext cx="10515600" cy="711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33551"/>
            <a:ext cx="10515600" cy="4443412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1932854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yrsta 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5FF8D1-7E7A-4066-810F-5C93D25B10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921355" y="1845825"/>
            <a:ext cx="4360519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921355" y="3605066"/>
            <a:ext cx="4100875" cy="627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6F0A3-53A1-4F90-BFBF-564C7AE417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20" y="5360527"/>
            <a:ext cx="1869176" cy="98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371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illikafl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4702" y="1122363"/>
            <a:ext cx="6560745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4702" y="2601119"/>
            <a:ext cx="6560745" cy="16557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42" y="4948495"/>
            <a:ext cx="3110665" cy="16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3092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illikafl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36745" y="1122363"/>
            <a:ext cx="6560745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48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36745" y="2601119"/>
            <a:ext cx="6560745" cy="165576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2572" y="4948495"/>
            <a:ext cx="3110665" cy="16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41031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illikafli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3517901" y="0"/>
            <a:ext cx="8674100" cy="6858000"/>
          </a:xfrm>
          <a:prstGeom prst="rect">
            <a:avLst/>
          </a:prstGeom>
          <a:gradFill>
            <a:gsLst>
              <a:gs pos="100000">
                <a:schemeClr val="accent1">
                  <a:lumMod val="45000"/>
                  <a:lumOff val="55000"/>
                  <a:alpha val="0"/>
                </a:schemeClr>
              </a:gs>
              <a:gs pos="36000">
                <a:schemeClr val="bg1">
                  <a:alpha val="84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36745" y="2127299"/>
            <a:ext cx="6560745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48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36745" y="3606053"/>
            <a:ext cx="6560745" cy="165576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2572" y="4948495"/>
            <a:ext cx="3110665" cy="16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28415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illikafli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3517901" y="0"/>
            <a:ext cx="8674100" cy="6858000"/>
          </a:xfrm>
          <a:prstGeom prst="rect">
            <a:avLst/>
          </a:prstGeom>
          <a:gradFill>
            <a:gsLst>
              <a:gs pos="100000">
                <a:schemeClr val="accent1">
                  <a:lumMod val="45000"/>
                  <a:lumOff val="55000"/>
                  <a:alpha val="0"/>
                </a:schemeClr>
              </a:gs>
              <a:gs pos="37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64039" y="2127299"/>
            <a:ext cx="6033451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48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64039" y="3606053"/>
            <a:ext cx="6033451" cy="165576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2572" y="4948495"/>
            <a:ext cx="3110665" cy="16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68422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illikafli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3922" y="2127299"/>
            <a:ext cx="5598857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3923" y="3606053"/>
            <a:ext cx="5598856" cy="16557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825" y="126750"/>
            <a:ext cx="2207999" cy="115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29043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illikafli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3922" y="2127299"/>
            <a:ext cx="6560745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3922" y="3606053"/>
            <a:ext cx="6560745" cy="16557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23727C-9B0C-4CF6-A124-380C6C6AF6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83" y="5134033"/>
            <a:ext cx="2385761" cy="145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6839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illikafli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0" t="16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10800000">
            <a:off x="-3" y="0"/>
            <a:ext cx="4830419" cy="6858000"/>
          </a:xfrm>
          <a:prstGeom prst="rect">
            <a:avLst/>
          </a:prstGeom>
          <a:gradFill>
            <a:gsLst>
              <a:gs pos="100000">
                <a:schemeClr val="accent1">
                  <a:lumMod val="45000"/>
                  <a:lumOff val="55000"/>
                  <a:alpha val="0"/>
                </a:schemeClr>
              </a:gs>
              <a:gs pos="35000">
                <a:schemeClr val="bg1">
                  <a:alpha val="84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3921" y="524835"/>
            <a:ext cx="5782147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3921" y="2003589"/>
            <a:ext cx="5782147" cy="16557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882D54-0398-40F0-AC61-52C60606C41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239" y="-36483"/>
            <a:ext cx="2385761" cy="145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76786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illikafli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rot="10800000">
            <a:off x="-1" y="0"/>
            <a:ext cx="3585173" cy="6858000"/>
          </a:xfrm>
          <a:prstGeom prst="rect">
            <a:avLst/>
          </a:prstGeom>
          <a:gradFill>
            <a:gsLst>
              <a:gs pos="100000">
                <a:schemeClr val="accent1">
                  <a:lumMod val="45000"/>
                  <a:lumOff val="55000"/>
                  <a:alpha val="0"/>
                </a:schemeClr>
              </a:gs>
              <a:gs pos="40000">
                <a:schemeClr val="bg1">
                  <a:alpha val="62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3923" y="968455"/>
            <a:ext cx="5085028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1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3923" y="2447209"/>
            <a:ext cx="5085028" cy="16557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FD13D7-91BE-47D6-AA49-6AF508EA617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574" y="-73891"/>
            <a:ext cx="2385761" cy="145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78481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V="1">
            <a:off x="4632725" y="3283973"/>
            <a:ext cx="2958051" cy="753992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1596192" y="3283969"/>
            <a:ext cx="2958051" cy="753995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7699527" y="3283971"/>
            <a:ext cx="2958051" cy="753992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1767682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4789104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7880541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4652909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6153489" y="3283971"/>
            <a:ext cx="2958051" cy="753992"/>
          </a:xfrm>
          <a:prstGeom prst="rect">
            <a:avLst/>
          </a:prstGeom>
          <a:solidFill>
            <a:srgbClr val="9813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Rectangle 6"/>
          <p:cNvSpPr/>
          <p:nvPr userDrawn="1"/>
        </p:nvSpPr>
        <p:spPr>
          <a:xfrm flipV="1">
            <a:off x="3097907" y="3283973"/>
            <a:ext cx="2958051" cy="753992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61375" y="3283969"/>
            <a:ext cx="2958051" cy="753995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9199547" y="3283971"/>
            <a:ext cx="2958051" cy="753992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232865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3254285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>
          <a:xfrm>
            <a:off x="6334502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9380561" y="3407557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38640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yrsta 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3E5E9F-BEEC-43AB-8A8D-C604C69C6A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921355" y="1845825"/>
            <a:ext cx="4360519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921355" y="3605066"/>
            <a:ext cx="4100875" cy="627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6F0A3-53A1-4F90-BFBF-564C7AE417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20" y="5360527"/>
            <a:ext cx="1869176" cy="98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75141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vörur samanburð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7397609" y="3283971"/>
            <a:ext cx="2287603" cy="753992"/>
          </a:xfrm>
          <a:prstGeom prst="rect">
            <a:avLst/>
          </a:prstGeom>
          <a:solidFill>
            <a:srgbClr val="9813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Rectangle 6"/>
          <p:cNvSpPr/>
          <p:nvPr userDrawn="1"/>
        </p:nvSpPr>
        <p:spPr>
          <a:xfrm flipV="1">
            <a:off x="2506786" y="3283973"/>
            <a:ext cx="2287603" cy="753992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 flipV="1">
            <a:off x="61376" y="3283969"/>
            <a:ext cx="2287603" cy="753995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 flipV="1">
            <a:off x="9843021" y="3283971"/>
            <a:ext cx="2287603" cy="753992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61376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Rectangle 14"/>
          <p:cNvSpPr/>
          <p:nvPr userDrawn="1"/>
        </p:nvSpPr>
        <p:spPr>
          <a:xfrm flipV="1">
            <a:off x="4952199" y="3283971"/>
            <a:ext cx="2287603" cy="753992"/>
          </a:xfrm>
          <a:prstGeom prst="rect">
            <a:avLst/>
          </a:prstGeom>
          <a:solidFill>
            <a:srgbClr val="30302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Content Placeholder 2"/>
          <p:cNvSpPr>
            <a:spLocks noGrp="1"/>
          </p:cNvSpPr>
          <p:nvPr>
            <p:ph idx="14"/>
          </p:nvPr>
        </p:nvSpPr>
        <p:spPr>
          <a:xfrm>
            <a:off x="2506786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5"/>
          </p:nvPr>
        </p:nvSpPr>
        <p:spPr>
          <a:xfrm>
            <a:off x="4952197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6"/>
          </p:nvPr>
        </p:nvSpPr>
        <p:spPr>
          <a:xfrm>
            <a:off x="7397608" y="3407557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8"/>
          </p:nvPr>
        </p:nvSpPr>
        <p:spPr>
          <a:xfrm>
            <a:off x="9843017" y="3420915"/>
            <a:ext cx="2287603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596194" y="1779256"/>
            <a:ext cx="9061383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27450078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anburður með tex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173901" y="138083"/>
            <a:ext cx="5869300" cy="6581832"/>
          </a:xfrm>
          <a:prstGeom prst="rect">
            <a:avLst/>
          </a:prstGeom>
          <a:solidFill>
            <a:srgbClr val="981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24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48799" y="138083"/>
            <a:ext cx="5907624" cy="6581835"/>
          </a:xfrm>
          <a:prstGeom prst="rect">
            <a:avLst/>
          </a:prstGeom>
          <a:solidFill>
            <a:srgbClr val="303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24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721029" y="1249177"/>
            <a:ext cx="4551171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6828296" y="1249177"/>
            <a:ext cx="4551171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721029" y="1960378"/>
            <a:ext cx="4551171" cy="39070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4"/>
          </p:nvPr>
        </p:nvSpPr>
        <p:spPr>
          <a:xfrm>
            <a:off x="6828297" y="1960378"/>
            <a:ext cx="4551171" cy="390702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827837" y="434975"/>
            <a:ext cx="4551363" cy="81438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720837" y="434975"/>
            <a:ext cx="4551363" cy="81438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552391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anburður þrigg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110" y="2045"/>
            <a:ext cx="12202111" cy="68559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797989" y="2833436"/>
            <a:ext cx="2596025" cy="647272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033058" y="2833436"/>
            <a:ext cx="2596025" cy="647272"/>
          </a:xfrm>
          <a:prstGeom prst="rect">
            <a:avLst/>
          </a:prstGeom>
          <a:solidFill>
            <a:srgbClr val="F38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7562912" y="2833436"/>
            <a:ext cx="2596025" cy="647272"/>
          </a:xfrm>
          <a:prstGeom prst="rect">
            <a:avLst/>
          </a:prstGeom>
          <a:solidFill>
            <a:srgbClr val="84A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Rectangle 10"/>
          <p:cNvSpPr/>
          <p:nvPr userDrawn="1"/>
        </p:nvSpPr>
        <p:spPr>
          <a:xfrm flipV="1">
            <a:off x="4797989" y="3541674"/>
            <a:ext cx="2596025" cy="370436"/>
          </a:xfrm>
          <a:prstGeom prst="rect">
            <a:avLst/>
          </a:prstGeom>
          <a:solidFill>
            <a:srgbClr val="2ABAD9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Rectangle 11"/>
          <p:cNvSpPr/>
          <p:nvPr userDrawn="1"/>
        </p:nvSpPr>
        <p:spPr>
          <a:xfrm flipV="1">
            <a:off x="7562912" y="3541674"/>
            <a:ext cx="2596025" cy="370436"/>
          </a:xfrm>
          <a:prstGeom prst="rect">
            <a:avLst/>
          </a:prstGeom>
          <a:solidFill>
            <a:srgbClr val="84A919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Rectangle 12"/>
          <p:cNvSpPr/>
          <p:nvPr userDrawn="1"/>
        </p:nvSpPr>
        <p:spPr>
          <a:xfrm flipV="1">
            <a:off x="2033057" y="3532079"/>
            <a:ext cx="2596025" cy="380031"/>
          </a:xfrm>
          <a:prstGeom prst="rect">
            <a:avLst/>
          </a:prstGeom>
          <a:solidFill>
            <a:srgbClr val="F38901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Content Placeholder 2"/>
          <p:cNvSpPr>
            <a:spLocks noGrp="1"/>
          </p:cNvSpPr>
          <p:nvPr>
            <p:ph idx="13"/>
          </p:nvPr>
        </p:nvSpPr>
        <p:spPr>
          <a:xfrm>
            <a:off x="2033057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4"/>
          </p:nvPr>
        </p:nvSpPr>
        <p:spPr>
          <a:xfrm>
            <a:off x="4797989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15"/>
          </p:nvPr>
        </p:nvSpPr>
        <p:spPr>
          <a:xfrm>
            <a:off x="7562912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16"/>
          </p:nvPr>
        </p:nvSpPr>
        <p:spPr>
          <a:xfrm>
            <a:off x="2033057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17"/>
          </p:nvPr>
        </p:nvSpPr>
        <p:spPr>
          <a:xfrm>
            <a:off x="4797989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8"/>
          </p:nvPr>
        </p:nvSpPr>
        <p:spPr>
          <a:xfrm>
            <a:off x="7562912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2033588" y="1871664"/>
            <a:ext cx="8188325" cy="80327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3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060623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anburður þriggja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110" y="2045"/>
            <a:ext cx="12202111" cy="68559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033058" y="2833436"/>
            <a:ext cx="2596025" cy="647272"/>
          </a:xfrm>
          <a:prstGeom prst="rect">
            <a:avLst/>
          </a:prstGeom>
          <a:solidFill>
            <a:srgbClr val="F38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Rectangle 12"/>
          <p:cNvSpPr/>
          <p:nvPr userDrawn="1"/>
        </p:nvSpPr>
        <p:spPr>
          <a:xfrm flipV="1">
            <a:off x="2033057" y="3532079"/>
            <a:ext cx="2596025" cy="380031"/>
          </a:xfrm>
          <a:prstGeom prst="rect">
            <a:avLst/>
          </a:prstGeom>
          <a:solidFill>
            <a:srgbClr val="F38901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Content Placeholder 2"/>
          <p:cNvSpPr>
            <a:spLocks noGrp="1"/>
          </p:cNvSpPr>
          <p:nvPr>
            <p:ph idx="13"/>
          </p:nvPr>
        </p:nvSpPr>
        <p:spPr>
          <a:xfrm>
            <a:off x="2033057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16"/>
          </p:nvPr>
        </p:nvSpPr>
        <p:spPr>
          <a:xfrm>
            <a:off x="2033057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977443" y="2833437"/>
            <a:ext cx="5244471" cy="10786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629941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anburður þriggja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110" y="2045"/>
            <a:ext cx="12202111" cy="68559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033058" y="2833436"/>
            <a:ext cx="2596025" cy="647272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Rectangle 12"/>
          <p:cNvSpPr/>
          <p:nvPr userDrawn="1"/>
        </p:nvSpPr>
        <p:spPr>
          <a:xfrm flipV="1">
            <a:off x="2033057" y="3532079"/>
            <a:ext cx="2596025" cy="380031"/>
          </a:xfrm>
          <a:prstGeom prst="rect">
            <a:avLst/>
          </a:prstGeom>
          <a:solidFill>
            <a:srgbClr val="2ABAD9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Content Placeholder 2"/>
          <p:cNvSpPr>
            <a:spLocks noGrp="1"/>
          </p:cNvSpPr>
          <p:nvPr>
            <p:ph idx="13"/>
          </p:nvPr>
        </p:nvSpPr>
        <p:spPr>
          <a:xfrm>
            <a:off x="2033057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16"/>
          </p:nvPr>
        </p:nvSpPr>
        <p:spPr>
          <a:xfrm>
            <a:off x="2033057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977443" y="2833437"/>
            <a:ext cx="5244471" cy="10786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734103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anburður þriggja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110" y="2045"/>
            <a:ext cx="12202111" cy="68559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033058" y="2833436"/>
            <a:ext cx="2596025" cy="647272"/>
          </a:xfrm>
          <a:prstGeom prst="rect">
            <a:avLst/>
          </a:prstGeom>
          <a:solidFill>
            <a:srgbClr val="84A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Rectangle 12"/>
          <p:cNvSpPr/>
          <p:nvPr userDrawn="1"/>
        </p:nvSpPr>
        <p:spPr>
          <a:xfrm flipV="1">
            <a:off x="2033057" y="3532079"/>
            <a:ext cx="2596025" cy="380031"/>
          </a:xfrm>
          <a:prstGeom prst="rect">
            <a:avLst/>
          </a:prstGeom>
          <a:solidFill>
            <a:srgbClr val="84A919">
              <a:alpha val="6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Content Placeholder 2"/>
          <p:cNvSpPr>
            <a:spLocks noGrp="1"/>
          </p:cNvSpPr>
          <p:nvPr>
            <p:ph idx="13"/>
          </p:nvPr>
        </p:nvSpPr>
        <p:spPr>
          <a:xfrm>
            <a:off x="2033057" y="2923205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16"/>
          </p:nvPr>
        </p:nvSpPr>
        <p:spPr>
          <a:xfrm>
            <a:off x="2033057" y="3602093"/>
            <a:ext cx="2596025" cy="5068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977443" y="2833437"/>
            <a:ext cx="5244471" cy="10786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8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622276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Orange/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F38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214477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Orange/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F38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52615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Blue/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075731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Blue/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1583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yrsta 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B164FE-817D-405F-9CFC-D8241DB376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921355" y="1845825"/>
            <a:ext cx="4360519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921355" y="3605066"/>
            <a:ext cx="4100875" cy="627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6F0A3-53A1-4F90-BFBF-564C7AE417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20" y="5360527"/>
            <a:ext cx="1869176" cy="98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71125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Green/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84A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876132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Green/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84A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518630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Purple/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981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95766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fjöllun - Purple/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0756"/>
            <a:ext cx="10515600" cy="730344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588242"/>
            <a:ext cx="12192000" cy="45719"/>
          </a:xfrm>
          <a:prstGeom prst="rect">
            <a:avLst/>
          </a:prstGeom>
          <a:solidFill>
            <a:srgbClr val="981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delle EB" panose="02000503000000020004" pitchFamily="50" charset="0"/>
              <a:ea typeface="+mn-ea"/>
              <a:cs typeface="+mn-cs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988403"/>
            <a:ext cx="10515600" cy="1505052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/>
          </p:nvPr>
        </p:nvSpPr>
        <p:spPr>
          <a:xfrm>
            <a:off x="838199" y="3641546"/>
            <a:ext cx="10515600" cy="1057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174785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ptalning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362451" cy="6858000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delle SB" panose="02000503000000020004" pitchFamily="50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0881" y="2900177"/>
            <a:ext cx="3751071" cy="71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972049" y="1066801"/>
            <a:ext cx="6800851" cy="5110163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331217285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ptalning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362451" cy="6858000"/>
          </a:xfrm>
          <a:prstGeom prst="rect">
            <a:avLst/>
          </a:prstGeom>
          <a:solidFill>
            <a:srgbClr val="84A9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delle SB" panose="02000503000000020004" pitchFamily="50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0881" y="2900177"/>
            <a:ext cx="3751071" cy="71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972049" y="1066801"/>
            <a:ext cx="6800851" cy="5110163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49194131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ptalning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362451" cy="6858000"/>
          </a:xfrm>
          <a:prstGeom prst="rect">
            <a:avLst/>
          </a:prstGeom>
          <a:solidFill>
            <a:srgbClr val="F38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delle SB" panose="02000503000000020004" pitchFamily="50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0881" y="2900177"/>
            <a:ext cx="3751071" cy="71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972049" y="1066801"/>
            <a:ext cx="6800851" cy="5110163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124300521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ptalning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362451" cy="6858000"/>
          </a:xfrm>
          <a:prstGeom prst="rect">
            <a:avLst/>
          </a:prstGeom>
          <a:solidFill>
            <a:srgbClr val="981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delle SB" panose="02000503000000020004" pitchFamily="50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0881" y="2900177"/>
            <a:ext cx="3751071" cy="71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972049" y="1066801"/>
            <a:ext cx="6800851" cy="5110163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405953081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ptalning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36245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s-I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delle SB" panose="02000503000000020004" pitchFamily="50" charset="0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0881" y="2900177"/>
            <a:ext cx="3751071" cy="71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972049" y="1066801"/>
            <a:ext cx="6800851" cy="5110163"/>
          </a:xfrm>
          <a:prstGeom prst="rect">
            <a:avLst/>
          </a:prstGeom>
        </p:spPr>
        <p:txBody>
          <a:bodyPr>
            <a:normAutofit/>
          </a:bodyPr>
          <a:lstStyle>
            <a:lvl1pPr marL="180970" indent="-180970">
              <a:spcBef>
                <a:spcPts val="0"/>
              </a:spcBef>
              <a:spcAft>
                <a:spcPts val="600"/>
              </a:spcAft>
              <a:defRPr sz="2400">
                <a:latin typeface="Adelle Rg" panose="02000503060000020004" pitchFamily="50" charset="0"/>
              </a:defRPr>
            </a:lvl1pPr>
            <a:lvl2pPr marL="361942" indent="-180970">
              <a:spcBef>
                <a:spcPts val="0"/>
              </a:spcBef>
              <a:spcAft>
                <a:spcPts val="600"/>
              </a:spcAft>
              <a:defRPr sz="2000">
                <a:latin typeface="Adelle Rg" panose="02000503060000020004" pitchFamily="50" charset="0"/>
              </a:defRPr>
            </a:lvl2pPr>
            <a:lvl3pPr marL="542912" indent="-180970">
              <a:spcBef>
                <a:spcPts val="0"/>
              </a:spcBef>
              <a:spcAft>
                <a:spcPts val="600"/>
              </a:spcAft>
              <a:defRPr sz="1800">
                <a:latin typeface="Adelle Rg" panose="02000503060000020004" pitchFamily="50" charset="0"/>
              </a:defRPr>
            </a:lvl3pPr>
            <a:lvl4pPr marL="714357" indent="-171446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4pPr>
            <a:lvl5pPr marL="895328" indent="-180970">
              <a:spcBef>
                <a:spcPts val="0"/>
              </a:spcBef>
              <a:spcAft>
                <a:spcPts val="600"/>
              </a:spcAft>
              <a:defRPr sz="1600"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9402901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xhyrning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>
            <a:off x="2" y="0"/>
            <a:ext cx="12191999" cy="6858000"/>
          </a:xfrm>
          <a:prstGeom prst="rect">
            <a:avLst/>
          </a:prstGeom>
          <a:solidFill>
            <a:srgbClr val="303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557" y="1470470"/>
            <a:ext cx="1351979" cy="15608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375" y="1463054"/>
            <a:ext cx="1351979" cy="15608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509" y="2601354"/>
            <a:ext cx="1351979" cy="15608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648" y="3734507"/>
            <a:ext cx="1351979" cy="15608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793" y="2608114"/>
            <a:ext cx="1351979" cy="15608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788" y="2594595"/>
            <a:ext cx="1351979" cy="156082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8544" y="3734507"/>
            <a:ext cx="1351979" cy="1560823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492126" y="2311400"/>
            <a:ext cx="5641975" cy="221773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7"/>
          </p:nvPr>
        </p:nvSpPr>
        <p:spPr>
          <a:xfrm>
            <a:off x="7284497" y="1940830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ext Placeholder 14"/>
          <p:cNvSpPr>
            <a:spLocks noGrp="1"/>
          </p:cNvSpPr>
          <p:nvPr>
            <p:ph type="body" sz="quarter" idx="28"/>
          </p:nvPr>
        </p:nvSpPr>
        <p:spPr>
          <a:xfrm>
            <a:off x="8598353" y="1940830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Text Placeholder 14"/>
          <p:cNvSpPr>
            <a:spLocks noGrp="1"/>
          </p:cNvSpPr>
          <p:nvPr>
            <p:ph type="body" sz="quarter" idx="29"/>
          </p:nvPr>
        </p:nvSpPr>
        <p:spPr>
          <a:xfrm>
            <a:off x="6631729" y="3077034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30"/>
          </p:nvPr>
        </p:nvSpPr>
        <p:spPr>
          <a:xfrm>
            <a:off x="7945584" y="3077034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31"/>
          </p:nvPr>
        </p:nvSpPr>
        <p:spPr>
          <a:xfrm>
            <a:off x="7284497" y="4201159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32"/>
          </p:nvPr>
        </p:nvSpPr>
        <p:spPr>
          <a:xfrm>
            <a:off x="8598353" y="4201159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Text Placeholder 14"/>
          <p:cNvSpPr>
            <a:spLocks noGrp="1"/>
          </p:cNvSpPr>
          <p:nvPr>
            <p:ph type="body" sz="quarter" idx="33"/>
          </p:nvPr>
        </p:nvSpPr>
        <p:spPr>
          <a:xfrm>
            <a:off x="9263765" y="3075289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7133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yrsta 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C06072-D39A-4D5F-9B38-D7ACF635A8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921355" y="1845825"/>
            <a:ext cx="4360519" cy="13811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>
                <a:latin typeface="Adelle Rg" panose="02000503060000020004" pitchFamily="50" charset="0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921355" y="3605066"/>
            <a:ext cx="4100875" cy="62785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>
                <a:latin typeface="Adelle Rg" panose="02000503060000020004" pitchFamily="50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B6F0A3-53A1-4F90-BFBF-564C7AE417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20" y="5360527"/>
            <a:ext cx="1869176" cy="98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59564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xhyrning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>
            <a:off x="2" y="0"/>
            <a:ext cx="12191999" cy="6858000"/>
          </a:xfrm>
          <a:prstGeom prst="rect">
            <a:avLst/>
          </a:prstGeom>
          <a:solidFill>
            <a:srgbClr val="303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7927" y="3711725"/>
            <a:ext cx="1351979" cy="15608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6427" y="1420010"/>
            <a:ext cx="1351979" cy="15608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161" y="1430003"/>
            <a:ext cx="1351979" cy="15608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511" y="304946"/>
            <a:ext cx="1351979" cy="15608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1840" y="2551551"/>
            <a:ext cx="1351979" cy="156082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1388" y="4856785"/>
            <a:ext cx="1351979" cy="1560823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sz="quarter" idx="26"/>
          </p:nvPr>
        </p:nvSpPr>
        <p:spPr>
          <a:xfrm>
            <a:off x="492126" y="2311400"/>
            <a:ext cx="6606765" cy="2217739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7"/>
          </p:nvPr>
        </p:nvSpPr>
        <p:spPr>
          <a:xfrm>
            <a:off x="8310984" y="1901971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ext Placeholder 14"/>
          <p:cNvSpPr>
            <a:spLocks noGrp="1"/>
          </p:cNvSpPr>
          <p:nvPr>
            <p:ph type="body" sz="quarter" idx="28"/>
          </p:nvPr>
        </p:nvSpPr>
        <p:spPr>
          <a:xfrm>
            <a:off x="9639051" y="1901971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30"/>
          </p:nvPr>
        </p:nvSpPr>
        <p:spPr>
          <a:xfrm>
            <a:off x="10303915" y="3029187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31"/>
          </p:nvPr>
        </p:nvSpPr>
        <p:spPr>
          <a:xfrm>
            <a:off x="7657860" y="786907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32"/>
          </p:nvPr>
        </p:nvSpPr>
        <p:spPr>
          <a:xfrm>
            <a:off x="9659612" y="4199814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Text Placeholder 14"/>
          <p:cNvSpPr>
            <a:spLocks noGrp="1"/>
          </p:cNvSpPr>
          <p:nvPr>
            <p:ph type="body" sz="quarter" idx="33"/>
          </p:nvPr>
        </p:nvSpPr>
        <p:spPr>
          <a:xfrm>
            <a:off x="10327175" y="5348135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36" name="Picture 3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11" y="304946"/>
            <a:ext cx="1351979" cy="1560823"/>
          </a:xfrm>
          <a:prstGeom prst="rect">
            <a:avLst/>
          </a:prstGeom>
        </p:spPr>
      </p:pic>
      <p:sp>
        <p:nvSpPr>
          <p:cNvPr id="37" name="Text Placeholder 14"/>
          <p:cNvSpPr>
            <a:spLocks noGrp="1"/>
          </p:cNvSpPr>
          <p:nvPr>
            <p:ph type="body" sz="quarter" idx="34"/>
          </p:nvPr>
        </p:nvSpPr>
        <p:spPr>
          <a:xfrm>
            <a:off x="6314133" y="776914"/>
            <a:ext cx="1280059" cy="5969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4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7883292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yrðing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F3890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863977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yrðing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84A91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758905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yrðing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2ABA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695380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yrðing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V="1">
            <a:off x="0" y="2540035"/>
            <a:ext cx="12192000" cy="45719"/>
          </a:xfrm>
          <a:prstGeom prst="rect">
            <a:avLst/>
          </a:prstGeom>
          <a:solidFill>
            <a:srgbClr val="9813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890963" y="2066960"/>
            <a:ext cx="4356100" cy="473075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673526" y="2718157"/>
            <a:ext cx="8844951" cy="131038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>
                <a:solidFill>
                  <a:srgbClr val="30302F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1697728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glæ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10110" y="2045"/>
            <a:ext cx="12202111" cy="68559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2" y="5068349"/>
            <a:ext cx="12191999" cy="4666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" y="3731353"/>
            <a:ext cx="12191999" cy="12826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995763" y="4085783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 dirty="0"/>
          </a:p>
        </p:txBody>
      </p:sp>
      <p:sp>
        <p:nvSpPr>
          <p:cNvPr id="18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2734281" y="4085783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/>
          </a:p>
        </p:txBody>
      </p:sp>
      <p:sp>
        <p:nvSpPr>
          <p:cNvPr id="19" name="Picture Placeholder 16"/>
          <p:cNvSpPr>
            <a:spLocks noGrp="1"/>
          </p:cNvSpPr>
          <p:nvPr>
            <p:ph type="pic" sz="quarter" idx="15"/>
          </p:nvPr>
        </p:nvSpPr>
        <p:spPr>
          <a:xfrm>
            <a:off x="4472798" y="4076792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/>
          </a:p>
        </p:txBody>
      </p:sp>
      <p:sp>
        <p:nvSpPr>
          <p:cNvPr id="20" name="Picture Placeholder 16"/>
          <p:cNvSpPr>
            <a:spLocks noGrp="1"/>
          </p:cNvSpPr>
          <p:nvPr>
            <p:ph type="pic" sz="quarter" idx="16"/>
          </p:nvPr>
        </p:nvSpPr>
        <p:spPr>
          <a:xfrm>
            <a:off x="6211314" y="4085783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/>
          </a:p>
        </p:txBody>
      </p:sp>
      <p:sp>
        <p:nvSpPr>
          <p:cNvPr id="21" name="Picture Placeholder 16"/>
          <p:cNvSpPr>
            <a:spLocks noGrp="1"/>
          </p:cNvSpPr>
          <p:nvPr>
            <p:ph type="pic" sz="quarter" idx="17"/>
          </p:nvPr>
        </p:nvSpPr>
        <p:spPr>
          <a:xfrm>
            <a:off x="7949831" y="4085783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/>
          </a:p>
        </p:txBody>
      </p:sp>
      <p:sp>
        <p:nvSpPr>
          <p:cNvPr id="22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9688349" y="4076792"/>
            <a:ext cx="1566863" cy="6429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100"/>
            </a:lvl1pPr>
          </a:lstStyle>
          <a:p>
            <a:r>
              <a:rPr lang="en-US"/>
              <a:t>Click icon to add picture</a:t>
            </a:r>
            <a:endParaRPr lang="is-IS"/>
          </a:p>
        </p:txBody>
      </p:sp>
      <p:sp>
        <p:nvSpPr>
          <p:cNvPr id="23" name="Content Placeholder 2"/>
          <p:cNvSpPr>
            <a:spLocks noGrp="1"/>
          </p:cNvSpPr>
          <p:nvPr>
            <p:ph idx="19"/>
          </p:nvPr>
        </p:nvSpPr>
        <p:spPr>
          <a:xfrm>
            <a:off x="441096" y="5160570"/>
            <a:ext cx="3597504" cy="2641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0"/>
          </p:nvPr>
        </p:nvSpPr>
        <p:spPr>
          <a:xfrm>
            <a:off x="4180672" y="5160570"/>
            <a:ext cx="3597504" cy="2641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21"/>
          </p:nvPr>
        </p:nvSpPr>
        <p:spPr>
          <a:xfrm>
            <a:off x="7920248" y="5151517"/>
            <a:ext cx="3597504" cy="2641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rgbClr val="30302F"/>
                </a:solidFill>
                <a:latin typeface="Adelle Rg" panose="02000503060000020004" pitchFamily="50" charset="0"/>
              </a:defRPr>
            </a:lvl1pPr>
            <a:lvl2pPr marL="457189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2pPr>
            <a:lvl3pPr marL="914377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3pPr>
            <a:lvl4pPr marL="1371566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4pPr>
            <a:lvl5pPr marL="1828754" indent="0" algn="ctr">
              <a:buNone/>
              <a:defRPr>
                <a:solidFill>
                  <a:schemeClr val="bg1"/>
                </a:solidFill>
                <a:latin typeface="Adelle Rg" panose="0200050306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2410261" y="1690688"/>
            <a:ext cx="8844951" cy="1573787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4800" b="1">
                <a:solidFill>
                  <a:schemeClr val="bg1"/>
                </a:solidFill>
                <a:latin typeface="Adelle Rg" panose="02000503060000020004" pitchFamily="50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174301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7714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70.xml"/><Relationship Id="rId18" Type="http://schemas.openxmlformats.org/officeDocument/2006/relationships/slideLayout" Target="../slideLayouts/slideLayout75.xml"/><Relationship Id="rId26" Type="http://schemas.openxmlformats.org/officeDocument/2006/relationships/slideLayout" Target="../slideLayouts/slideLayout83.xml"/><Relationship Id="rId39" Type="http://schemas.openxmlformats.org/officeDocument/2006/relationships/slideLayout" Target="../slideLayouts/slideLayout96.xml"/><Relationship Id="rId3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78.xml"/><Relationship Id="rId34" Type="http://schemas.openxmlformats.org/officeDocument/2006/relationships/slideLayout" Target="../slideLayouts/slideLayout91.xml"/><Relationship Id="rId7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74.xml"/><Relationship Id="rId25" Type="http://schemas.openxmlformats.org/officeDocument/2006/relationships/slideLayout" Target="../slideLayouts/slideLayout82.xml"/><Relationship Id="rId33" Type="http://schemas.openxmlformats.org/officeDocument/2006/relationships/slideLayout" Target="../slideLayouts/slideLayout90.xml"/><Relationship Id="rId38" Type="http://schemas.openxmlformats.org/officeDocument/2006/relationships/slideLayout" Target="../slideLayouts/slideLayout95.xml"/><Relationship Id="rId2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73.xml"/><Relationship Id="rId20" Type="http://schemas.openxmlformats.org/officeDocument/2006/relationships/slideLayout" Target="../slideLayouts/slideLayout77.xml"/><Relationship Id="rId29" Type="http://schemas.openxmlformats.org/officeDocument/2006/relationships/slideLayout" Target="../slideLayouts/slideLayout86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24" Type="http://schemas.openxmlformats.org/officeDocument/2006/relationships/slideLayout" Target="../slideLayouts/slideLayout81.xml"/><Relationship Id="rId32" Type="http://schemas.openxmlformats.org/officeDocument/2006/relationships/slideLayout" Target="../slideLayouts/slideLayout89.xml"/><Relationship Id="rId37" Type="http://schemas.openxmlformats.org/officeDocument/2006/relationships/slideLayout" Target="../slideLayouts/slideLayout94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72.xml"/><Relationship Id="rId23" Type="http://schemas.openxmlformats.org/officeDocument/2006/relationships/slideLayout" Target="../slideLayouts/slideLayout80.xml"/><Relationship Id="rId28" Type="http://schemas.openxmlformats.org/officeDocument/2006/relationships/slideLayout" Target="../slideLayouts/slideLayout85.xml"/><Relationship Id="rId36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67.xml"/><Relationship Id="rId19" Type="http://schemas.openxmlformats.org/officeDocument/2006/relationships/slideLayout" Target="../slideLayouts/slideLayout76.xml"/><Relationship Id="rId31" Type="http://schemas.openxmlformats.org/officeDocument/2006/relationships/slideLayout" Target="../slideLayouts/slideLayout88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9.xml"/><Relationship Id="rId27" Type="http://schemas.openxmlformats.org/officeDocument/2006/relationships/slideLayout" Target="../slideLayouts/slideLayout84.xml"/><Relationship Id="rId30" Type="http://schemas.openxmlformats.org/officeDocument/2006/relationships/slideLayout" Target="../slideLayouts/slideLayout87.xml"/><Relationship Id="rId35" Type="http://schemas.openxmlformats.org/officeDocument/2006/relationships/slideLayout" Target="../slideLayouts/slideLayout9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0839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53" r:id="rId5"/>
    <p:sldLayoutId id="2147483757" r:id="rId6"/>
    <p:sldLayoutId id="2147483754" r:id="rId7"/>
    <p:sldLayoutId id="2147483755" r:id="rId8"/>
    <p:sldLayoutId id="2147483760" r:id="rId9"/>
    <p:sldLayoutId id="2147483759" r:id="rId10"/>
    <p:sldLayoutId id="2147483758" r:id="rId11"/>
    <p:sldLayoutId id="214748375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  <p:sldLayoutId id="2147483714" r:id="rId20"/>
    <p:sldLayoutId id="2147483715" r:id="rId21"/>
    <p:sldLayoutId id="2147483716" r:id="rId22"/>
    <p:sldLayoutId id="2147483717" r:id="rId23"/>
    <p:sldLayoutId id="2147483718" r:id="rId24"/>
    <p:sldLayoutId id="2147483719" r:id="rId25"/>
    <p:sldLayoutId id="2147483720" r:id="rId26"/>
    <p:sldLayoutId id="2147483721" r:id="rId27"/>
    <p:sldLayoutId id="2147483722" r:id="rId28"/>
    <p:sldLayoutId id="2147483723" r:id="rId29"/>
    <p:sldLayoutId id="2147483724" r:id="rId30"/>
    <p:sldLayoutId id="2147483725" r:id="rId31"/>
    <p:sldLayoutId id="2147483726" r:id="rId32"/>
    <p:sldLayoutId id="2147483727" r:id="rId33"/>
    <p:sldLayoutId id="2147483728" r:id="rId34"/>
    <p:sldLayoutId id="2147483729" r:id="rId35"/>
    <p:sldLayoutId id="2147483730" r:id="rId36"/>
    <p:sldLayoutId id="2147483731" r:id="rId37"/>
    <p:sldLayoutId id="2147483732" r:id="rId38"/>
    <p:sldLayoutId id="2147483733" r:id="rId39"/>
    <p:sldLayoutId id="2147483734" r:id="rId40"/>
    <p:sldLayoutId id="2147483735" r:id="rId41"/>
    <p:sldLayoutId id="2147483736" r:id="rId42"/>
    <p:sldLayoutId id="2147483737" r:id="rId43"/>
    <p:sldLayoutId id="2147483738" r:id="rId44"/>
    <p:sldLayoutId id="2147483739" r:id="rId45"/>
    <p:sldLayoutId id="2147483740" r:id="rId46"/>
    <p:sldLayoutId id="2147483741" r:id="rId47"/>
    <p:sldLayoutId id="2147483742" r:id="rId48"/>
    <p:sldLayoutId id="2147483743" r:id="rId49"/>
    <p:sldLayoutId id="2147483744" r:id="rId50"/>
    <p:sldLayoutId id="2147483745" r:id="rId51"/>
    <p:sldLayoutId id="2147483746" r:id="rId52"/>
    <p:sldLayoutId id="2147483747" r:id="rId53"/>
    <p:sldLayoutId id="2147483748" r:id="rId54"/>
    <p:sldLayoutId id="2147483749" r:id="rId55"/>
    <p:sldLayoutId id="2147483750" r:id="rId56"/>
    <p:sldLayoutId id="2147483751" r:id="rId57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s-I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576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  <p:sldLayoutId id="2147483779" r:id="rId18"/>
    <p:sldLayoutId id="2147483780" r:id="rId19"/>
    <p:sldLayoutId id="2147483781" r:id="rId20"/>
    <p:sldLayoutId id="2147483782" r:id="rId21"/>
    <p:sldLayoutId id="2147483783" r:id="rId22"/>
    <p:sldLayoutId id="2147483784" r:id="rId23"/>
    <p:sldLayoutId id="2147483785" r:id="rId24"/>
    <p:sldLayoutId id="2147483786" r:id="rId25"/>
    <p:sldLayoutId id="2147483787" r:id="rId26"/>
    <p:sldLayoutId id="2147483788" r:id="rId27"/>
    <p:sldLayoutId id="2147483789" r:id="rId28"/>
    <p:sldLayoutId id="2147483790" r:id="rId29"/>
    <p:sldLayoutId id="2147483791" r:id="rId30"/>
    <p:sldLayoutId id="2147483792" r:id="rId31"/>
    <p:sldLayoutId id="2147483793" r:id="rId32"/>
    <p:sldLayoutId id="2147483794" r:id="rId33"/>
    <p:sldLayoutId id="2147483795" r:id="rId34"/>
    <p:sldLayoutId id="2147483796" r:id="rId35"/>
    <p:sldLayoutId id="2147483797" r:id="rId36"/>
    <p:sldLayoutId id="2147483798" r:id="rId37"/>
    <p:sldLayoutId id="2147483799" r:id="rId38"/>
    <p:sldLayoutId id="2147483800" r:id="rId39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s-I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9.xml"/><Relationship Id="rId4" Type="http://schemas.openxmlformats.org/officeDocument/2006/relationships/hyperlink" Target="https://github.com/gummikalli/git-namskeid.gi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96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6.png"/><Relationship Id="rId5" Type="http://schemas.openxmlformats.org/officeDocument/2006/relationships/image" Target="../media/image25.w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6.xml"/><Relationship Id="rId4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6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6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6.xml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6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s-IS" dirty="0" err="1"/>
              <a:t>Git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s-IS" dirty="0"/>
              <a:t>Grunnámskeið í notkun á </a:t>
            </a:r>
            <a:r>
              <a:rPr lang="is-IS" dirty="0" err="1"/>
              <a:t>Git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1949570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7628" y="476322"/>
            <a:ext cx="22445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4800" b="1" i="0" u="none" strike="noStrike" kern="0" cap="none" spc="0" normalizeH="0" baseline="0" noProof="0" dirty="0">
                <a:ln>
                  <a:noFill/>
                </a:ln>
                <a:solidFill>
                  <a:srgbClr val="30302F"/>
                </a:solidFill>
                <a:effectLst/>
                <a:uLnTx/>
                <a:uFillTx/>
                <a:latin typeface="Adelle Rg" panose="02000503060000020004" pitchFamily="50" charset="0"/>
                <a:ea typeface="+mn-ea"/>
                <a:cs typeface="+mn-cs"/>
              </a:rPr>
              <a:t>Um </a:t>
            </a:r>
            <a:r>
              <a:rPr kumimoji="0" lang="is-IS" sz="4800" b="1" i="0" u="none" strike="noStrike" kern="0" cap="none" spc="0" normalizeH="0" baseline="0" noProof="0" dirty="0" err="1">
                <a:ln>
                  <a:noFill/>
                </a:ln>
                <a:solidFill>
                  <a:srgbClr val="30302F"/>
                </a:solidFill>
                <a:effectLst/>
                <a:uLnTx/>
                <a:uFillTx/>
                <a:latin typeface="Adelle Rg" panose="02000503060000020004" pitchFamily="50" charset="0"/>
                <a:ea typeface="+mn-ea"/>
                <a:cs typeface="+mn-cs"/>
              </a:rPr>
              <a:t>Git</a:t>
            </a:r>
            <a:endParaRPr kumimoji="0" lang="is-IS" sz="4800" b="1" i="0" u="none" strike="noStrike" kern="0" cap="none" spc="0" normalizeH="0" baseline="0" noProof="0" dirty="0">
              <a:ln>
                <a:noFill/>
              </a:ln>
              <a:solidFill>
                <a:srgbClr val="30302F"/>
              </a:solidFill>
              <a:effectLst/>
              <a:uLnTx/>
              <a:uFillTx/>
              <a:latin typeface="Adelle Rg" panose="02000503060000020004" pitchFamily="50" charset="0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" y="3291853"/>
            <a:ext cx="249662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E4691FC-F714-4371-AAD5-6F2FA10C15A1}"/>
              </a:ext>
            </a:extLst>
          </p:cNvPr>
          <p:cNvSpPr txBox="1">
            <a:spLocks/>
          </p:cNvSpPr>
          <p:nvPr/>
        </p:nvSpPr>
        <p:spPr>
          <a:xfrm>
            <a:off x="838200" y="1733551"/>
            <a:ext cx="6800850" cy="4443412"/>
          </a:xfrm>
          <a:prstGeom prst="rect">
            <a:avLst/>
          </a:prstGeom>
        </p:spPr>
        <p:txBody>
          <a:bodyPr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s-IS" dirty="0"/>
              <a:t>Dreifð útgáfustýring (e. </a:t>
            </a:r>
            <a:r>
              <a:rPr lang="is-IS" dirty="0" err="1"/>
              <a:t>Distributed</a:t>
            </a:r>
            <a:r>
              <a:rPr lang="is-IS" dirty="0"/>
              <a:t> </a:t>
            </a:r>
            <a:r>
              <a:rPr lang="is-IS" dirty="0" err="1"/>
              <a:t>Version</a:t>
            </a:r>
            <a:r>
              <a:rPr lang="is-IS" dirty="0"/>
              <a:t> </a:t>
            </a:r>
            <a:r>
              <a:rPr lang="is-IS" dirty="0" err="1"/>
              <a:t>Control</a:t>
            </a:r>
            <a:r>
              <a:rPr lang="is-IS" dirty="0"/>
              <a:t> </a:t>
            </a:r>
            <a:r>
              <a:rPr lang="is-IS" dirty="0" err="1"/>
              <a:t>System</a:t>
            </a:r>
            <a:r>
              <a:rPr lang="is-IS" dirty="0"/>
              <a:t> DVCS)</a:t>
            </a:r>
          </a:p>
          <a:p>
            <a:r>
              <a:rPr lang="is-IS" dirty="0" err="1"/>
              <a:t>Git</a:t>
            </a:r>
            <a:r>
              <a:rPr lang="is-IS" dirty="0"/>
              <a:t> </a:t>
            </a:r>
            <a:r>
              <a:rPr lang="is-IS" dirty="0" err="1"/>
              <a:t>vs</a:t>
            </a:r>
            <a:r>
              <a:rPr lang="is-IS" dirty="0"/>
              <a:t> </a:t>
            </a:r>
            <a:r>
              <a:rPr lang="is-IS" dirty="0" err="1"/>
              <a:t>GitHub</a:t>
            </a:r>
            <a:r>
              <a:rPr lang="is-IS" dirty="0"/>
              <a:t> (</a:t>
            </a:r>
            <a:r>
              <a:rPr lang="is-IS" dirty="0" err="1"/>
              <a:t>On</a:t>
            </a:r>
            <a:r>
              <a:rPr lang="is-IS" dirty="0"/>
              <a:t>/</a:t>
            </a:r>
            <a:r>
              <a:rPr lang="is-IS" dirty="0" err="1"/>
              <a:t>Off</a:t>
            </a:r>
            <a:r>
              <a:rPr lang="is-IS" dirty="0"/>
              <a:t> </a:t>
            </a:r>
            <a:r>
              <a:rPr lang="is-IS" dirty="0" err="1"/>
              <a:t>Premise</a:t>
            </a:r>
            <a:r>
              <a:rPr lang="is-IS" dirty="0"/>
              <a:t>)</a:t>
            </a:r>
          </a:p>
          <a:p>
            <a:r>
              <a:rPr lang="is-IS" dirty="0"/>
              <a:t>Tólin í námskeiðinu</a:t>
            </a:r>
          </a:p>
          <a:p>
            <a:pPr lvl="1"/>
            <a:r>
              <a:rPr lang="is-IS" dirty="0" err="1"/>
              <a:t>Git</a:t>
            </a:r>
            <a:r>
              <a:rPr lang="is-IS" dirty="0"/>
              <a:t> </a:t>
            </a:r>
            <a:r>
              <a:rPr lang="is-IS" dirty="0" err="1"/>
              <a:t>Bash</a:t>
            </a:r>
            <a:r>
              <a:rPr lang="is-IS" dirty="0"/>
              <a:t>, GUI</a:t>
            </a:r>
          </a:p>
          <a:p>
            <a:pPr lvl="1"/>
            <a:r>
              <a:rPr lang="is-IS" dirty="0" err="1"/>
              <a:t>TortoiseGIT</a:t>
            </a:r>
            <a:endParaRPr lang="is-IS" dirty="0"/>
          </a:p>
          <a:p>
            <a:pPr lvl="1"/>
            <a:r>
              <a:rPr lang="is-IS" dirty="0"/>
              <a:t>Allir hinir!</a:t>
            </a:r>
          </a:p>
          <a:p>
            <a:pPr lvl="2"/>
            <a:r>
              <a:rPr lang="is-IS" dirty="0" err="1"/>
              <a:t>Visual</a:t>
            </a:r>
            <a:r>
              <a:rPr lang="is-IS" dirty="0"/>
              <a:t> </a:t>
            </a:r>
            <a:r>
              <a:rPr lang="is-IS" dirty="0" err="1"/>
              <a:t>Studio</a:t>
            </a:r>
            <a:r>
              <a:rPr lang="is-IS" dirty="0"/>
              <a:t>, </a:t>
            </a:r>
            <a:r>
              <a:rPr lang="is-IS" dirty="0" err="1"/>
              <a:t>Eclipse</a:t>
            </a:r>
            <a:r>
              <a:rPr lang="is-IS" dirty="0"/>
              <a:t>, </a:t>
            </a:r>
            <a:r>
              <a:rPr lang="is-IS" dirty="0" err="1"/>
              <a:t>Android</a:t>
            </a:r>
            <a:r>
              <a:rPr lang="is-IS" dirty="0"/>
              <a:t> </a:t>
            </a:r>
            <a:r>
              <a:rPr lang="is-IS" dirty="0" err="1"/>
              <a:t>Studio</a:t>
            </a:r>
            <a:r>
              <a:rPr lang="is-IS" dirty="0"/>
              <a:t>...</a:t>
            </a:r>
          </a:p>
        </p:txBody>
      </p:sp>
      <p:pic>
        <p:nvPicPr>
          <p:cNvPr id="1026" name="Picture 2" descr="Mynd úr bókinni Pro Git 2nd Edition.">
            <a:extLst>
              <a:ext uri="{FF2B5EF4-FFF2-40B4-BE49-F238E27FC236}">
                <a16:creationId xmlns:a16="http://schemas.microsoft.com/office/drawing/2014/main" id="{F2B73F27-FE91-46DE-8172-52B9D15A7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062" y="690562"/>
            <a:ext cx="4630738" cy="554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17BD69-23CE-4AFD-AF9C-876C1BC7DF32}"/>
              </a:ext>
            </a:extLst>
          </p:cNvPr>
          <p:cNvSpPr txBox="1"/>
          <p:nvPr/>
        </p:nvSpPr>
        <p:spPr>
          <a:xfrm>
            <a:off x="6723062" y="6227138"/>
            <a:ext cx="4819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1000" dirty="0" err="1"/>
              <a:t>Pro</a:t>
            </a:r>
            <a:r>
              <a:rPr lang="is-IS" sz="1000" dirty="0"/>
              <a:t> </a:t>
            </a:r>
            <a:r>
              <a:rPr lang="is-IS" sz="1000" dirty="0" err="1"/>
              <a:t>Git</a:t>
            </a:r>
            <a:r>
              <a:rPr lang="is-IS" sz="1000" dirty="0"/>
              <a:t>, Önnur Útgáfa, 2004, </a:t>
            </a:r>
            <a:r>
              <a:rPr lang="en-US" sz="1000" dirty="0"/>
              <a:t>Scott Chacon &amp; Ben Straub </a:t>
            </a:r>
            <a:endParaRPr lang="is-IS" sz="1000" dirty="0"/>
          </a:p>
        </p:txBody>
      </p:sp>
    </p:spTree>
    <p:extLst>
      <p:ext uri="{BB962C8B-B14F-4D97-AF65-F5344CB8AC3E}">
        <p14:creationId xmlns:p14="http://schemas.microsoft.com/office/powerpoint/2010/main" val="238970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719B787-5F54-4287-B88C-43B5B8CFCDEE}"/>
              </a:ext>
            </a:extLst>
          </p:cNvPr>
          <p:cNvSpPr/>
          <p:nvPr/>
        </p:nvSpPr>
        <p:spPr>
          <a:xfrm>
            <a:off x="1" y="3291853"/>
            <a:ext cx="249662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C28EBC-14DB-470B-96A9-04D830627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s-IS" dirty="0"/>
              <a:t>Hefjumst handa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302C97-C449-4CD0-B281-D18C452E7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s-IS" dirty="0"/>
              <a:t>Sækja </a:t>
            </a:r>
            <a:r>
              <a:rPr lang="is-IS" dirty="0" err="1"/>
              <a:t>git</a:t>
            </a:r>
            <a:r>
              <a:rPr lang="is-IS" dirty="0"/>
              <a:t>.</a:t>
            </a:r>
          </a:p>
          <a:p>
            <a:pPr lvl="1"/>
            <a:r>
              <a:rPr lang="is-IS" dirty="0">
                <a:hlinkClick r:id="rId3"/>
              </a:rPr>
              <a:t>https://git-scm.com/downloads</a:t>
            </a:r>
            <a:r>
              <a:rPr lang="is-IS" dirty="0"/>
              <a:t> </a:t>
            </a:r>
          </a:p>
          <a:p>
            <a:pPr lvl="1"/>
            <a:endParaRPr lang="is-IS" dirty="0"/>
          </a:p>
          <a:p>
            <a:r>
              <a:rPr lang="is-IS" dirty="0"/>
              <a:t>Sækið og </a:t>
            </a:r>
            <a:r>
              <a:rPr lang="is-IS" dirty="0" err="1"/>
              <a:t>installið</a:t>
            </a:r>
            <a:r>
              <a:rPr lang="is-IS" dirty="0"/>
              <a:t> </a:t>
            </a:r>
            <a:r>
              <a:rPr lang="is-IS" dirty="0" err="1"/>
              <a:t>git</a:t>
            </a:r>
            <a:r>
              <a:rPr lang="is-IS" dirty="0"/>
              <a:t>.</a:t>
            </a:r>
          </a:p>
          <a:p>
            <a:r>
              <a:rPr lang="is-IS" dirty="0"/>
              <a:t>Búið til möppuna </a:t>
            </a:r>
            <a:r>
              <a:rPr lang="is-IS" dirty="0" err="1"/>
              <a:t>gitnamskeid</a:t>
            </a:r>
            <a:r>
              <a:rPr lang="is-IS" dirty="0"/>
              <a:t> þar sem hentar. T.d. c:\gitnamskeid</a:t>
            </a:r>
          </a:p>
          <a:p>
            <a:r>
              <a:rPr lang="is-IS" dirty="0"/>
              <a:t>Hægrismelltu í tóma möppuna og veldu „</a:t>
            </a:r>
            <a:r>
              <a:rPr lang="is-IS" dirty="0" err="1"/>
              <a:t>Git</a:t>
            </a:r>
            <a:r>
              <a:rPr lang="is-IS" dirty="0"/>
              <a:t> </a:t>
            </a:r>
            <a:r>
              <a:rPr lang="is-IS" dirty="0" err="1"/>
              <a:t>Bash</a:t>
            </a:r>
            <a:r>
              <a:rPr lang="is-IS" dirty="0"/>
              <a:t> </a:t>
            </a:r>
            <a:r>
              <a:rPr lang="is-IS" dirty="0" err="1"/>
              <a:t>Here</a:t>
            </a:r>
            <a:r>
              <a:rPr lang="is-IS" dirty="0"/>
              <a:t>“</a:t>
            </a:r>
          </a:p>
          <a:p>
            <a:r>
              <a:rPr lang="is-IS" dirty="0"/>
              <a:t>Keyrðu eftirfarandi skipun:</a:t>
            </a:r>
          </a:p>
          <a:p>
            <a:pPr lvl="1"/>
            <a:r>
              <a:rPr lang="is-IS" dirty="0" err="1"/>
              <a:t>git</a:t>
            </a:r>
            <a:r>
              <a:rPr lang="is-IS" dirty="0"/>
              <a:t> </a:t>
            </a:r>
            <a:r>
              <a:rPr lang="is-IS" dirty="0" err="1"/>
              <a:t>clone</a:t>
            </a:r>
            <a:r>
              <a:rPr lang="is-IS" dirty="0"/>
              <a:t> </a:t>
            </a:r>
            <a:r>
              <a:rPr lang="is-IS" dirty="0">
                <a:hlinkClick r:id="rId4"/>
              </a:rPr>
              <a:t>https://github.com/gummikalli/git-namskeid.git</a:t>
            </a:r>
            <a:r>
              <a:rPr lang="is-IS" dirty="0"/>
              <a:t> </a:t>
            </a:r>
          </a:p>
          <a:p>
            <a:r>
              <a:rPr lang="is-IS" dirty="0"/>
              <a:t>Keyrðu (a.t.h – er mínus mínus)</a:t>
            </a:r>
          </a:p>
          <a:p>
            <a:pPr lvl="1"/>
            <a:r>
              <a:rPr lang="is-IS" dirty="0" err="1"/>
              <a:t>git</a:t>
            </a:r>
            <a:r>
              <a:rPr lang="is-IS" dirty="0"/>
              <a:t> </a:t>
            </a:r>
            <a:r>
              <a:rPr lang="is-IS" dirty="0" err="1"/>
              <a:t>log</a:t>
            </a:r>
            <a:r>
              <a:rPr lang="is-IS" dirty="0"/>
              <a:t> --</a:t>
            </a:r>
            <a:r>
              <a:rPr lang="is-IS" dirty="0" err="1"/>
              <a:t>grep</a:t>
            </a:r>
            <a:r>
              <a:rPr lang="is-IS" dirty="0"/>
              <a:t> </a:t>
            </a:r>
            <a:r>
              <a:rPr lang="is-IS" dirty="0" err="1"/>
              <a:t>adda</a:t>
            </a:r>
            <a:endParaRPr lang="is-IS" dirty="0"/>
          </a:p>
          <a:p>
            <a:pPr lvl="1"/>
            <a:endParaRPr lang="is-IS" dirty="0"/>
          </a:p>
          <a:p>
            <a:r>
              <a:rPr lang="is-IS" dirty="0"/>
              <a:t>Hvað gerðum við?</a:t>
            </a:r>
          </a:p>
        </p:txBody>
      </p:sp>
    </p:spTree>
    <p:extLst>
      <p:ext uri="{BB962C8B-B14F-4D97-AF65-F5344CB8AC3E}">
        <p14:creationId xmlns:p14="http://schemas.microsoft.com/office/powerpoint/2010/main" val="3211084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7628" y="476322"/>
            <a:ext cx="69365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4800" b="1" i="0" u="none" strike="noStrike" kern="0" cap="none" spc="0" normalizeH="0" baseline="0" noProof="0" dirty="0" err="1">
                <a:ln>
                  <a:noFill/>
                </a:ln>
                <a:solidFill>
                  <a:srgbClr val="30302F"/>
                </a:solidFill>
                <a:effectLst/>
                <a:uLnTx/>
                <a:uFillTx/>
                <a:latin typeface="Adelle Rg" panose="02000503060000020004" pitchFamily="50" charset="0"/>
                <a:ea typeface="+mn-ea"/>
                <a:cs typeface="+mn-cs"/>
              </a:rPr>
              <a:t>Branch</a:t>
            </a:r>
            <a:r>
              <a:rPr kumimoji="0" lang="is-IS" sz="4800" b="1" i="0" u="none" strike="noStrike" kern="0" cap="none" spc="0" normalizeH="0" baseline="0" noProof="0" dirty="0">
                <a:ln>
                  <a:noFill/>
                </a:ln>
                <a:solidFill>
                  <a:srgbClr val="30302F"/>
                </a:solidFill>
                <a:effectLst/>
                <a:uLnTx/>
                <a:uFillTx/>
                <a:latin typeface="Adelle Rg" panose="02000503060000020004" pitchFamily="50" charset="0"/>
                <a:ea typeface="+mn-ea"/>
                <a:cs typeface="+mn-cs"/>
              </a:rPr>
              <a:t> – Beint í djúpu?</a:t>
            </a:r>
          </a:p>
        </p:txBody>
      </p:sp>
      <p:sp>
        <p:nvSpPr>
          <p:cNvPr id="10" name="Rectangle 9"/>
          <p:cNvSpPr/>
          <p:nvPr/>
        </p:nvSpPr>
        <p:spPr>
          <a:xfrm>
            <a:off x="1" y="3291853"/>
            <a:ext cx="249662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A95BC96-6831-40BF-B42E-509E742E05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3974320"/>
              </p:ext>
            </p:extLst>
          </p:nvPr>
        </p:nvGraphicFramePr>
        <p:xfrm>
          <a:off x="8380413" y="1307319"/>
          <a:ext cx="2568575" cy="4678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0" name="Bitmap Image" r:id="rId4" imgW="2567880" imgH="4678560" progId="Paint.Picture">
                  <p:embed/>
                </p:oleObj>
              </mc:Choice>
              <mc:Fallback>
                <p:oleObj name="Bitmap Image" r:id="rId4" imgW="2567880" imgH="46785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0413" y="1307319"/>
                        <a:ext cx="2568575" cy="4678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42B10DB-6258-44CB-A984-EB1CE19A34AA}"/>
              </a:ext>
            </a:extLst>
          </p:cNvPr>
          <p:cNvSpPr txBox="1">
            <a:spLocks/>
          </p:cNvSpPr>
          <p:nvPr/>
        </p:nvSpPr>
        <p:spPr>
          <a:xfrm>
            <a:off x="838200" y="1733551"/>
            <a:ext cx="10515600" cy="4443412"/>
          </a:xfrm>
          <a:prstGeom prst="rect">
            <a:avLst/>
          </a:prstGeom>
        </p:spPr>
        <p:txBody>
          <a:bodyPr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s-IS" dirty="0"/>
              <a:t>Hliðarútgáfa af núverandi kóða.</a:t>
            </a:r>
          </a:p>
          <a:p>
            <a:r>
              <a:rPr lang="is-IS" dirty="0"/>
              <a:t>Þú ætlar að búa til eigin útgáfu af námsefninu.</a:t>
            </a:r>
          </a:p>
          <a:p>
            <a:pPr lvl="1"/>
            <a:r>
              <a:rPr lang="is-IS" dirty="0" err="1"/>
              <a:t>git</a:t>
            </a:r>
            <a:r>
              <a:rPr lang="is-IS" dirty="0"/>
              <a:t> </a:t>
            </a:r>
            <a:r>
              <a:rPr lang="is-IS" dirty="0" err="1"/>
              <a:t>checkout</a:t>
            </a:r>
            <a:r>
              <a:rPr lang="is-IS" dirty="0"/>
              <a:t> –b &lt;nafn og fæðingarár&gt;</a:t>
            </a:r>
          </a:p>
          <a:p>
            <a:pPr lvl="1"/>
            <a:r>
              <a:rPr lang="is-IS" dirty="0"/>
              <a:t>T.d. Gummikalli1982, bara að það sé örugglega einkvæmt.</a:t>
            </a:r>
          </a:p>
          <a:p>
            <a:r>
              <a:rPr lang="is-IS" dirty="0"/>
              <a:t>Við förum nánar út í </a:t>
            </a:r>
            <a:r>
              <a:rPr lang="is-IS" dirty="0" err="1"/>
              <a:t>branching</a:t>
            </a:r>
            <a:r>
              <a:rPr lang="is-IS" dirty="0"/>
              <a:t> seinna.</a:t>
            </a:r>
          </a:p>
          <a:p>
            <a:endParaRPr lang="is-IS" dirty="0"/>
          </a:p>
          <a:p>
            <a:endParaRPr lang="is-IS" dirty="0"/>
          </a:p>
          <a:p>
            <a:endParaRPr lang="is-IS" dirty="0"/>
          </a:p>
          <a:p>
            <a:r>
              <a:rPr lang="is-IS" dirty="0"/>
              <a:t>En hvað gerðum við?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6F440C-4411-4174-81AE-C48A20A62C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3994138"/>
            <a:ext cx="7726623" cy="155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60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928" y="710538"/>
            <a:ext cx="3993253" cy="5650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77849" t="16094" r="10712" b="18817"/>
          <a:stretch/>
        </p:blipFill>
        <p:spPr>
          <a:xfrm>
            <a:off x="7723515" y="891821"/>
            <a:ext cx="2986389" cy="47795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27628" y="476322"/>
            <a:ext cx="32079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4800" b="1" kern="0" dirty="0" err="1">
                <a:solidFill>
                  <a:srgbClr val="30302F"/>
                </a:solidFill>
                <a:latin typeface="Adelle Rg" panose="02000503060000020004" pitchFamily="50" charset="0"/>
              </a:rPr>
              <a:t>Stage</a:t>
            </a:r>
            <a:r>
              <a:rPr lang="is-IS" sz="4800" b="1" kern="0" dirty="0">
                <a:solidFill>
                  <a:srgbClr val="30302F"/>
                </a:solidFill>
                <a:latin typeface="Adelle Rg" panose="02000503060000020004" pitchFamily="50" charset="0"/>
              </a:rPr>
              <a:t>\</a:t>
            </a:r>
            <a:r>
              <a:rPr lang="is-IS" sz="4800" b="1" kern="0" dirty="0" err="1">
                <a:solidFill>
                  <a:srgbClr val="30302F"/>
                </a:solidFill>
                <a:latin typeface="Adelle Rg" panose="02000503060000020004" pitchFamily="50" charset="0"/>
              </a:rPr>
              <a:t>add</a:t>
            </a:r>
            <a:endParaRPr kumimoji="0" lang="is-IS" sz="4800" b="1" i="0" u="none" strike="noStrike" kern="0" cap="none" spc="0" normalizeH="0" baseline="0" noProof="0" dirty="0">
              <a:ln>
                <a:noFill/>
              </a:ln>
              <a:solidFill>
                <a:srgbClr val="30302F"/>
              </a:solidFill>
              <a:effectLst/>
              <a:uLnTx/>
              <a:uFillTx/>
              <a:latin typeface="Adelle Rg" panose="02000503060000020004" pitchFamily="50" charset="0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" y="3291853"/>
            <a:ext cx="249662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F2998D8-FB56-43AA-A287-FBE7AAC75C5D}"/>
              </a:ext>
            </a:extLst>
          </p:cNvPr>
          <p:cNvSpPr txBox="1">
            <a:spLocks/>
          </p:cNvSpPr>
          <p:nvPr/>
        </p:nvSpPr>
        <p:spPr>
          <a:xfrm>
            <a:off x="838200" y="1733551"/>
            <a:ext cx="6718300" cy="4443412"/>
          </a:xfrm>
          <a:prstGeom prst="rect">
            <a:avLst/>
          </a:prstGeom>
        </p:spPr>
        <p:txBody>
          <a:bodyPr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s-IS" dirty="0"/>
              <a:t>Óhrein </a:t>
            </a:r>
            <a:r>
              <a:rPr lang="is-IS" dirty="0" err="1"/>
              <a:t>vs</a:t>
            </a:r>
            <a:r>
              <a:rPr lang="is-IS" dirty="0"/>
              <a:t> </a:t>
            </a:r>
            <a:r>
              <a:rPr lang="is-IS" dirty="0" err="1"/>
              <a:t>Staged</a:t>
            </a:r>
            <a:endParaRPr lang="is-IS" dirty="0"/>
          </a:p>
          <a:p>
            <a:r>
              <a:rPr lang="is-IS" dirty="0"/>
              <a:t>Bæta skrám við það sem þú ætlar að </a:t>
            </a:r>
            <a:r>
              <a:rPr lang="is-IS" dirty="0" err="1"/>
              <a:t>commit</a:t>
            </a:r>
            <a:r>
              <a:rPr lang="is-IS" dirty="0"/>
              <a:t>(a) </a:t>
            </a:r>
            <a:r>
              <a:rPr lang="is-IS" b="1" dirty="0"/>
              <a:t>í núverandi mynd MIKILVÆGT!</a:t>
            </a:r>
            <a:endParaRPr lang="is-IS" dirty="0"/>
          </a:p>
          <a:p>
            <a:r>
              <a:rPr lang="is-IS" dirty="0"/>
              <a:t>Gerir þér kleift að velja skrár í næsta </a:t>
            </a:r>
            <a:r>
              <a:rPr lang="is-IS" dirty="0" err="1"/>
              <a:t>commit</a:t>
            </a:r>
            <a:r>
              <a:rPr lang="is-I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2809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928" y="710538"/>
            <a:ext cx="3993253" cy="5650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77849" t="16094" r="10712" b="18817"/>
          <a:stretch/>
        </p:blipFill>
        <p:spPr>
          <a:xfrm>
            <a:off x="7723515" y="891821"/>
            <a:ext cx="2986389" cy="47795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27628" y="476322"/>
            <a:ext cx="25138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4800" b="1" i="0" u="none" strike="noStrike" kern="0" cap="none" spc="0" normalizeH="0" baseline="0" noProof="0" dirty="0" err="1">
                <a:ln>
                  <a:noFill/>
                </a:ln>
                <a:solidFill>
                  <a:srgbClr val="30302F"/>
                </a:solidFill>
                <a:effectLst/>
                <a:uLnTx/>
                <a:uFillTx/>
                <a:latin typeface="Adelle Rg" panose="02000503060000020004" pitchFamily="50" charset="0"/>
                <a:ea typeface="+mn-ea"/>
                <a:cs typeface="+mn-cs"/>
              </a:rPr>
              <a:t>Commit</a:t>
            </a:r>
            <a:endParaRPr kumimoji="0" lang="is-IS" sz="4800" b="1" i="0" u="none" strike="noStrike" kern="0" cap="none" spc="0" normalizeH="0" baseline="0" noProof="0" dirty="0">
              <a:ln>
                <a:noFill/>
              </a:ln>
              <a:solidFill>
                <a:srgbClr val="30302F"/>
              </a:solidFill>
              <a:effectLst/>
              <a:uLnTx/>
              <a:uFillTx/>
              <a:latin typeface="Adelle Rg" panose="02000503060000020004" pitchFamily="50" charset="0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" y="3291853"/>
            <a:ext cx="249662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C38EEB2-F83F-42E4-93DF-60492910548C}"/>
              </a:ext>
            </a:extLst>
          </p:cNvPr>
          <p:cNvSpPr txBox="1">
            <a:spLocks/>
          </p:cNvSpPr>
          <p:nvPr/>
        </p:nvSpPr>
        <p:spPr>
          <a:xfrm>
            <a:off x="838200" y="1733551"/>
            <a:ext cx="6718300" cy="444341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s-IS" dirty="0"/>
              <a:t>Vista breytingar sem part af breytingasögunni.</a:t>
            </a:r>
          </a:p>
          <a:p>
            <a:r>
              <a:rPr lang="is-IS" dirty="0"/>
              <a:t>Vistar bara í </a:t>
            </a:r>
            <a:r>
              <a:rPr lang="is-IS" dirty="0" err="1"/>
              <a:t>local</a:t>
            </a:r>
            <a:r>
              <a:rPr lang="is-IS" dirty="0"/>
              <a:t> hirslu.</a:t>
            </a:r>
          </a:p>
          <a:p>
            <a:r>
              <a:rPr lang="is-IS" dirty="0"/>
              <a:t>Góð ráð.</a:t>
            </a:r>
          </a:p>
          <a:p>
            <a:pPr lvl="1"/>
            <a:r>
              <a:rPr lang="is-IS" dirty="0" err="1"/>
              <a:t>Commita</a:t>
            </a:r>
            <a:r>
              <a:rPr lang="is-IS" dirty="0"/>
              <a:t> oftar frekar en sjaldnar.</a:t>
            </a:r>
          </a:p>
          <a:p>
            <a:pPr lvl="1"/>
            <a:r>
              <a:rPr lang="is-IS" dirty="0" err="1"/>
              <a:t>Commita</a:t>
            </a:r>
            <a:r>
              <a:rPr lang="is-IS" dirty="0"/>
              <a:t> tilbúnum einingum.</a:t>
            </a:r>
          </a:p>
          <a:p>
            <a:pPr lvl="1"/>
            <a:r>
              <a:rPr lang="is-IS" dirty="0"/>
              <a:t>Góð skýr skilaboð.</a:t>
            </a:r>
          </a:p>
          <a:p>
            <a:r>
              <a:rPr lang="is-IS" dirty="0"/>
              <a:t>Í verkefni eitt, gerðu:</a:t>
            </a:r>
          </a:p>
          <a:p>
            <a:pPr lvl="1"/>
            <a:r>
              <a:rPr lang="is-IS" dirty="0" err="1"/>
              <a:t>git</a:t>
            </a:r>
            <a:r>
              <a:rPr lang="is-IS" dirty="0"/>
              <a:t> </a:t>
            </a:r>
            <a:r>
              <a:rPr lang="is-IS" dirty="0" err="1"/>
              <a:t>commit</a:t>
            </a:r>
            <a:r>
              <a:rPr lang="is-IS" dirty="0"/>
              <a:t> –m „Fyrsta </a:t>
            </a:r>
            <a:r>
              <a:rPr lang="is-IS" dirty="0" err="1"/>
              <a:t>commit</a:t>
            </a:r>
            <a:r>
              <a:rPr lang="is-IS" dirty="0"/>
              <a:t>“</a:t>
            </a:r>
          </a:p>
          <a:p>
            <a:pPr lvl="1"/>
            <a:r>
              <a:rPr lang="is-IS" dirty="0" err="1"/>
              <a:t>git</a:t>
            </a:r>
            <a:r>
              <a:rPr lang="is-IS" dirty="0"/>
              <a:t> </a:t>
            </a:r>
            <a:r>
              <a:rPr lang="is-IS" dirty="0" err="1"/>
              <a:t>diff</a:t>
            </a:r>
            <a:endParaRPr lang="is-IS" dirty="0"/>
          </a:p>
          <a:p>
            <a:endParaRPr lang="is-IS" dirty="0"/>
          </a:p>
          <a:p>
            <a:r>
              <a:rPr lang="is-IS" dirty="0"/>
              <a:t>Hvað gerðist?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97302E-F758-4476-B415-3FEFCBB817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6965" y="4233863"/>
            <a:ext cx="276225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9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928" y="710538"/>
            <a:ext cx="3993253" cy="5650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77849" t="16094" r="10712" b="18817"/>
          <a:stretch/>
        </p:blipFill>
        <p:spPr>
          <a:xfrm>
            <a:off x="7723515" y="891821"/>
            <a:ext cx="2986389" cy="47795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27628" y="476322"/>
            <a:ext cx="306365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4800" b="1" i="0" u="none" strike="noStrike" kern="0" cap="none" spc="0" normalizeH="0" baseline="0" noProof="0" dirty="0">
                <a:ln>
                  <a:noFill/>
                </a:ln>
                <a:solidFill>
                  <a:srgbClr val="30302F"/>
                </a:solidFill>
                <a:effectLst/>
                <a:uLnTx/>
                <a:uFillTx/>
                <a:latin typeface="Adelle Rg" panose="02000503060000020004" pitchFamily="50" charset="0"/>
                <a:ea typeface="+mn-ea"/>
                <a:cs typeface="+mn-cs"/>
              </a:rPr>
              <a:t>.</a:t>
            </a:r>
            <a:r>
              <a:rPr kumimoji="0" lang="is-IS" sz="4800" b="1" i="0" u="none" strike="noStrike" kern="0" cap="none" spc="0" normalizeH="0" baseline="0" noProof="0" dirty="0" err="1">
                <a:ln>
                  <a:noFill/>
                </a:ln>
                <a:solidFill>
                  <a:srgbClr val="30302F"/>
                </a:solidFill>
                <a:effectLst/>
                <a:uLnTx/>
                <a:uFillTx/>
                <a:latin typeface="Adelle Rg" panose="02000503060000020004" pitchFamily="50" charset="0"/>
                <a:ea typeface="+mn-ea"/>
                <a:cs typeface="+mn-cs"/>
              </a:rPr>
              <a:t>gitignore</a:t>
            </a:r>
            <a:endParaRPr kumimoji="0" lang="is-IS" sz="4800" b="1" i="0" u="none" strike="noStrike" kern="0" cap="none" spc="0" normalizeH="0" baseline="0" noProof="0" dirty="0">
              <a:ln>
                <a:noFill/>
              </a:ln>
              <a:solidFill>
                <a:srgbClr val="30302F"/>
              </a:solidFill>
              <a:effectLst/>
              <a:uLnTx/>
              <a:uFillTx/>
              <a:latin typeface="Adelle Rg" panose="02000503060000020004" pitchFamily="50" charset="0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" y="3291853"/>
            <a:ext cx="249662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F461BF18-E57C-4C72-92DE-51FBB8EFED59}"/>
              </a:ext>
            </a:extLst>
          </p:cNvPr>
          <p:cNvSpPr txBox="1">
            <a:spLocks/>
          </p:cNvSpPr>
          <p:nvPr/>
        </p:nvSpPr>
        <p:spPr>
          <a:xfrm>
            <a:off x="838200" y="1733551"/>
            <a:ext cx="6718300" cy="4443412"/>
          </a:xfrm>
          <a:prstGeom prst="rect">
            <a:avLst/>
          </a:prstGeom>
        </p:spPr>
        <p:txBody>
          <a:bodyPr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s-IS" dirty="0"/>
              <a:t>Ekki allar skrár þurfa að vera partur af </a:t>
            </a:r>
            <a:r>
              <a:rPr lang="is-IS" dirty="0" err="1"/>
              <a:t>commit</a:t>
            </a:r>
            <a:r>
              <a:rPr lang="is-IS" dirty="0"/>
              <a:t>. T.d.</a:t>
            </a:r>
          </a:p>
          <a:p>
            <a:pPr lvl="1"/>
            <a:r>
              <a:rPr lang="is-IS" dirty="0"/>
              <a:t>Smíðaðar skrár (e. </a:t>
            </a:r>
            <a:r>
              <a:rPr lang="is-IS" dirty="0" err="1"/>
              <a:t>Build</a:t>
            </a:r>
            <a:r>
              <a:rPr lang="is-IS" dirty="0"/>
              <a:t>)</a:t>
            </a:r>
          </a:p>
          <a:p>
            <a:pPr lvl="1"/>
            <a:r>
              <a:rPr lang="is-IS" dirty="0" err="1"/>
              <a:t>User</a:t>
            </a:r>
            <a:r>
              <a:rPr lang="is-IS" dirty="0"/>
              <a:t> </a:t>
            </a:r>
            <a:r>
              <a:rPr lang="is-IS" dirty="0" err="1"/>
              <a:t>config</a:t>
            </a:r>
            <a:r>
              <a:rPr lang="is-IS" dirty="0"/>
              <a:t> skrár</a:t>
            </a:r>
          </a:p>
          <a:p>
            <a:endParaRPr lang="is-IS" dirty="0"/>
          </a:p>
          <a:p>
            <a:r>
              <a:rPr lang="is-IS"/>
              <a:t>Verkefni 2</a:t>
            </a:r>
          </a:p>
        </p:txBody>
      </p:sp>
    </p:spTree>
    <p:extLst>
      <p:ext uri="{BB962C8B-B14F-4D97-AF65-F5344CB8AC3E}">
        <p14:creationId xmlns:p14="http://schemas.microsoft.com/office/powerpoint/2010/main" val="1606397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928" y="710538"/>
            <a:ext cx="3993253" cy="5650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77849" t="16094" r="10712" b="18817"/>
          <a:stretch/>
        </p:blipFill>
        <p:spPr>
          <a:xfrm>
            <a:off x="7723515" y="891821"/>
            <a:ext cx="2986389" cy="47795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27628" y="476322"/>
            <a:ext cx="500489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4800" b="1" i="0" u="none" strike="noStrike" kern="0" cap="none" spc="0" normalizeH="0" baseline="0" noProof="0" dirty="0">
                <a:ln>
                  <a:noFill/>
                </a:ln>
                <a:solidFill>
                  <a:srgbClr val="30302F"/>
                </a:solidFill>
                <a:effectLst/>
                <a:uLnTx/>
                <a:uFillTx/>
                <a:latin typeface="Adelle Rg" panose="02000503060000020004" pitchFamily="50" charset="0"/>
                <a:ea typeface="+mn-ea"/>
                <a:cs typeface="+mn-cs"/>
              </a:rPr>
              <a:t>allt á einum stað</a:t>
            </a:r>
          </a:p>
        </p:txBody>
      </p:sp>
      <p:sp>
        <p:nvSpPr>
          <p:cNvPr id="10" name="Rectangle 9"/>
          <p:cNvSpPr/>
          <p:nvPr/>
        </p:nvSpPr>
        <p:spPr>
          <a:xfrm>
            <a:off x="1" y="3291853"/>
            <a:ext cx="249662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023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928" y="710538"/>
            <a:ext cx="3993253" cy="56509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77849" t="16094" r="10712" b="18817"/>
          <a:stretch/>
        </p:blipFill>
        <p:spPr>
          <a:xfrm>
            <a:off x="7723515" y="891821"/>
            <a:ext cx="2986389" cy="47795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27628" y="476322"/>
            <a:ext cx="500489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4800" b="1" i="0" u="none" strike="noStrike" kern="0" cap="none" spc="0" normalizeH="0" baseline="0" noProof="0" dirty="0">
                <a:ln>
                  <a:noFill/>
                </a:ln>
                <a:solidFill>
                  <a:srgbClr val="30302F"/>
                </a:solidFill>
                <a:effectLst/>
                <a:uLnTx/>
                <a:uFillTx/>
                <a:latin typeface="Adelle Rg" panose="02000503060000020004" pitchFamily="50" charset="0"/>
                <a:ea typeface="+mn-ea"/>
                <a:cs typeface="+mn-cs"/>
              </a:rPr>
              <a:t>allt á einum stað</a:t>
            </a:r>
          </a:p>
        </p:txBody>
      </p:sp>
      <p:sp>
        <p:nvSpPr>
          <p:cNvPr id="10" name="Rectangle 9"/>
          <p:cNvSpPr/>
          <p:nvPr/>
        </p:nvSpPr>
        <p:spPr>
          <a:xfrm>
            <a:off x="1" y="3291853"/>
            <a:ext cx="2496620" cy="45719"/>
          </a:xfrm>
          <a:prstGeom prst="rect">
            <a:avLst/>
          </a:prstGeom>
          <a:solidFill>
            <a:srgbClr val="2ABA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s-I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138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vania kynning íslenska.potx" id="{2C79EFF6-4974-41E6-A204-DD8B6B54C5F3}" vid="{CD75C934-A5A1-474C-AA9A-740C9650BA44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vania kynning íslenska.potx" id="{2C79EFF6-4974-41E6-A204-DD8B6B54C5F3}" vid="{DD8E96A2-C7C1-47D2-87ED-503FBC38FAA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676c6ae077e468d861b4ff5e497f329 xmlns="9cc091af-49d3-4b0b-acc4-aea46721c8e1">
      <Terms xmlns="http://schemas.microsoft.com/office/infopath/2007/PartnerControls">
        <TermInfo xmlns="http://schemas.microsoft.com/office/infopath/2007/PartnerControls">
          <TermName xmlns="http://schemas.microsoft.com/office/infopath/2007/PartnerControls">Advania Basic</TermName>
          <TermId xmlns="http://schemas.microsoft.com/office/infopath/2007/PartnerControls">edf0ece2-4f79-4eee-9519-d61f83995de1</TermId>
        </TermInfo>
      </Terms>
    </l676c6ae077e468d861b4ff5e497f329>
    <bcb1d2bf53ee466d91d015af424ba852 xmlns="9cc091af-49d3-4b0b-acc4-aea46721c8e1">
      <Terms xmlns="http://schemas.microsoft.com/office/infopath/2007/PartnerControls"/>
    </bcb1d2bf53ee466d91d015af424ba852>
    <TaxCatchAll xmlns="9cc091af-49d3-4b0b-acc4-aea46721c8e1">
      <Value>19</Value>
    </TaxCatchAll>
    <jd8f06bf7def41ae8228c21bf85c6f30 xmlns="9cc091af-49d3-4b0b-acc4-aea46721c8e1">
      <Terms xmlns="http://schemas.microsoft.com/office/infopath/2007/PartnerControls"/>
    </jd8f06bf7def41ae8228c21bf85c6f30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Presentation" ma:contentTypeID="0x0101008D58C65610A9FE4A8AD00DBF991C7C6D0200A2CDD28EFCB2E944AC730EF11B8775CF" ma:contentTypeVersion="2" ma:contentTypeDescription="Create a new document." ma:contentTypeScope="" ma:versionID="6bdbc623feccae08dadaf0286774d058">
  <xsd:schema xmlns:xsd="http://www.w3.org/2001/XMLSchema" xmlns:xs="http://www.w3.org/2001/XMLSchema" xmlns:p="http://schemas.microsoft.com/office/2006/metadata/properties" xmlns:ns2="9cc091af-49d3-4b0b-acc4-aea46721c8e1" targetNamespace="http://schemas.microsoft.com/office/2006/metadata/properties" ma:root="true" ma:fieldsID="86884e8733215b0894a3759f6a42d2ab" ns2:_="">
    <xsd:import namespace="9cc091af-49d3-4b0b-acc4-aea46721c8e1"/>
    <xsd:element name="properties">
      <xsd:complexType>
        <xsd:sequence>
          <xsd:element name="documentManagement">
            <xsd:complexType>
              <xsd:all>
                <xsd:element ref="ns2:bcb1d2bf53ee466d91d015af424ba852" minOccurs="0"/>
                <xsd:element ref="ns2:TaxCatchAll" minOccurs="0"/>
                <xsd:element ref="ns2:TaxCatchAllLabel" minOccurs="0"/>
                <xsd:element ref="ns2:l676c6ae077e468d861b4ff5e497f329" minOccurs="0"/>
                <xsd:element ref="ns2:jd8f06bf7def41ae8228c21bf85c6f30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c091af-49d3-4b0b-acc4-aea46721c8e1" elementFormDefault="qualified">
    <xsd:import namespace="http://schemas.microsoft.com/office/2006/documentManagement/types"/>
    <xsd:import namespace="http://schemas.microsoft.com/office/infopath/2007/PartnerControls"/>
    <xsd:element name="bcb1d2bf53ee466d91d015af424ba852" ma:index="8" nillable="true" ma:taxonomy="true" ma:internalName="bcb1d2bf53ee466d91d015af424ba852" ma:taxonomyFieldName="DocumentType" ma:displayName="DocumentType" ma:indexed="true" ma:default="" ma:fieldId="{bcb1d2bf-53ee-466d-91d0-15af424ba852}" ma:sspId="a8b41f3a-4472-4b8a-861b-19dc8d5f94b5" ma:termSetId="32fa1b0b-f561-4090-a9e9-2daaf1aefee9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description="" ma:hidden="true" ma:list="{8344b4cf-b055-48d4-a63f-ecd764bf9dc3}" ma:internalName="TaxCatchAll" ma:showField="CatchAllData" ma:web="9cc091af-49d3-4b0b-acc4-aea46721c8e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8344b4cf-b055-48d4-a63f-ecd764bf9dc3}" ma:internalName="TaxCatchAllLabel" ma:readOnly="true" ma:showField="CatchAllDataLabel" ma:web="9cc091af-49d3-4b0b-acc4-aea46721c8e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676c6ae077e468d861b4ff5e497f329" ma:index="12" nillable="true" ma:taxonomy="true" ma:internalName="l676c6ae077e468d861b4ff5e497f329" ma:taxonomyFieldName="Process" ma:displayName="Process" ma:indexed="true" ma:default="" ma:fieldId="{5676c6ae-077e-468d-861b-4ff5e497f329}" ma:sspId="a8b41f3a-4472-4b8a-861b-19dc8d5f94b5" ma:termSetId="ecf412f7-2fc3-4d1f-9ab8-ea2b2989eb1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jd8f06bf7def41ae8228c21bf85c6f30" ma:index="16" nillable="true" ma:taxonomy="true" ma:internalName="jd8f06bf7def41ae8228c21bf85c6f30" ma:taxonomyFieldName="TemplateResponsible" ma:displayName="TemplateResponsible" ma:default="" ma:fieldId="{3d8f06bf-7def-41ae-8228-c21bf85c6f30}" ma:sspId="a8b41f3a-4472-4b8a-861b-19dc8d5f94b5" ma:termSetId="c8617edb-988a-40af-9479-c784525d2658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85B266-E090-4BF4-B5E5-E65600C7E4A6}">
  <ds:schemaRefs>
    <ds:schemaRef ds:uri="9cc091af-49d3-4b0b-acc4-aea46721c8e1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A5FB25D-7A50-4599-BEB2-F368921BA31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cc091af-49d3-4b0b-acc4-aea46721c8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5A487EC-7783-4E94-959E-AFE1BBA278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Um Advania</Template>
  <TotalTime>1440</TotalTime>
  <Words>1073</Words>
  <Application>Microsoft Office PowerPoint</Application>
  <PresentationFormat>Widescreen</PresentationFormat>
  <Paragraphs>101</Paragraphs>
  <Slides>9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Adelle EB</vt:lpstr>
      <vt:lpstr>Adelle Rg</vt:lpstr>
      <vt:lpstr>Adelle SB</vt:lpstr>
      <vt:lpstr>Arial</vt:lpstr>
      <vt:lpstr>Calibri</vt:lpstr>
      <vt:lpstr>1_Custom Design</vt:lpstr>
      <vt:lpstr>Custom Design</vt:lpstr>
      <vt:lpstr>Bitmap Image</vt:lpstr>
      <vt:lpstr>Git</vt:lpstr>
      <vt:lpstr>PowerPoint Presentation</vt:lpstr>
      <vt:lpstr>Hefjumst handa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Guðmundur Karl Karlsson</dc:creator>
  <cp:lastModifiedBy>Guðmundur Karl Karlsson</cp:lastModifiedBy>
  <cp:revision>37</cp:revision>
  <dcterms:created xsi:type="dcterms:W3CDTF">2018-11-27T17:26:47Z</dcterms:created>
  <dcterms:modified xsi:type="dcterms:W3CDTF">2018-11-28T18:08:33Z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0x0101008D58C65610A9FE4A8AD00DBF991C7C6D0200A2CDD28EFCB2E944AC730EF11B8775CF</vt:lpwstr>
  </property>
  <property fmtid="{D5CDD505-2E9C-101B-9397-08002B2CF9AE}" pid="3" name="TaxKeyword">
    <vt:lpwstr/>
  </property>
  <property fmtid="{D5CDD505-2E9C-101B-9397-08002B2CF9AE}" pid="4" name="DocumentType">
    <vt:lpwstr/>
  </property>
  <property fmtid="{D5CDD505-2E9C-101B-9397-08002B2CF9AE}" pid="5" name="Process">
    <vt:lpwstr>19;#Advania Basic|edf0ece2-4f79-4eee-9519-d61f83995de1</vt:lpwstr>
  </property>
  <property fmtid="{D5CDD505-2E9C-101B-9397-08002B2CF9AE}" pid="6" name="TaxKeywordTaxHTField">
    <vt:lpwstr/>
  </property>
  <property fmtid="{D5CDD505-2E9C-101B-9397-08002B2CF9AE}" pid="7" name="TemplateResponsible">
    <vt:lpwstr/>
  </property>
</Properties>
</file>

<file path=docProps/thumbnail.jpeg>
</file>